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0"/>
  </p:handoutMasterIdLst>
  <p:sldIdLst>
    <p:sldId id="256" r:id="rId2"/>
    <p:sldId id="257" r:id="rId3"/>
    <p:sldId id="258" r:id="rId4"/>
    <p:sldId id="259" r:id="rId5"/>
    <p:sldId id="260" r:id="rId6"/>
    <p:sldId id="261" r:id="rId7"/>
    <p:sldId id="268" r:id="rId8"/>
    <p:sldId id="262" r:id="rId9"/>
    <p:sldId id="269" r:id="rId10"/>
    <p:sldId id="263" r:id="rId11"/>
    <p:sldId id="264" r:id="rId12"/>
    <p:sldId id="265" r:id="rId13"/>
    <p:sldId id="266" r:id="rId14"/>
    <p:sldId id="285" r:id="rId15"/>
    <p:sldId id="270" r:id="rId16"/>
    <p:sldId id="271" r:id="rId17"/>
    <p:sldId id="274" r:id="rId18"/>
    <p:sldId id="276" r:id="rId19"/>
    <p:sldId id="275" r:id="rId20"/>
    <p:sldId id="277" r:id="rId21"/>
    <p:sldId id="278" r:id="rId22"/>
    <p:sldId id="281" r:id="rId23"/>
    <p:sldId id="286" r:id="rId24"/>
    <p:sldId id="279" r:id="rId25"/>
    <p:sldId id="283" r:id="rId26"/>
    <p:sldId id="284" r:id="rId27"/>
    <p:sldId id="282" r:id="rId28"/>
    <p:sldId id="280"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A59A08B-E8C8-4005-B89C-D2BE7164020C}" type="datetimeFigureOut">
              <a:rPr lang="en-US" smtClean="0"/>
              <a:t>2/6/2019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737F9D1-D802-47EF-8970-DA9DF446C37B}" type="slidenum">
              <a:rPr lang="en-US" smtClean="0"/>
              <a:t>‹#›</a:t>
            </a:fld>
            <a:endParaRPr lang="en-US"/>
          </a:p>
        </p:txBody>
      </p:sp>
    </p:spTree>
    <p:extLst>
      <p:ext uri="{BB962C8B-B14F-4D97-AF65-F5344CB8AC3E}">
        <p14:creationId xmlns:p14="http://schemas.microsoft.com/office/powerpoint/2010/main" val="26794897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064D6-0426-4611-9810-80565E082598}"/>
              </a:ext>
            </a:extLst>
          </p:cNvPr>
          <p:cNvSpPr>
            <a:spLocks noGrp="1"/>
          </p:cNvSpPr>
          <p:nvPr>
            <p:ph type="ctrTitle"/>
          </p:nvPr>
        </p:nvSpPr>
        <p:spPr/>
        <p:txBody>
          <a:bodyPr/>
          <a:lstStyle/>
          <a:p>
            <a:r>
              <a:rPr lang="en-US" dirty="0"/>
              <a:t>Adventures in Sexist Hermeneutics</a:t>
            </a:r>
          </a:p>
        </p:txBody>
      </p:sp>
      <p:sp>
        <p:nvSpPr>
          <p:cNvPr id="3" name="Subtitle 2">
            <a:extLst>
              <a:ext uri="{FF2B5EF4-FFF2-40B4-BE49-F238E27FC236}">
                <a16:creationId xmlns:a16="http://schemas.microsoft.com/office/drawing/2014/main" xmlns="" id="{C6D9C329-BB92-465E-96D8-2BE7EF28E573}"/>
              </a:ext>
            </a:extLst>
          </p:cNvPr>
          <p:cNvSpPr>
            <a:spLocks noGrp="1"/>
          </p:cNvSpPr>
          <p:nvPr>
            <p:ph type="subTitle" idx="1"/>
          </p:nvPr>
        </p:nvSpPr>
        <p:spPr>
          <a:xfrm>
            <a:off x="2692398" y="3657597"/>
            <a:ext cx="6815669" cy="1613650"/>
          </a:xfrm>
        </p:spPr>
        <p:txBody>
          <a:bodyPr>
            <a:normAutofit fontScale="92500" lnSpcReduction="10000"/>
          </a:bodyPr>
          <a:lstStyle/>
          <a:p>
            <a:r>
              <a:rPr lang="en-US" dirty="0"/>
              <a:t>Jamin Hübner, ThD</a:t>
            </a:r>
          </a:p>
          <a:p>
            <a:endParaRPr lang="en-US" dirty="0"/>
          </a:p>
          <a:p>
            <a:r>
              <a:rPr lang="en-US" dirty="0"/>
              <a:t>Presented at the 2017 National CBE Conference</a:t>
            </a:r>
          </a:p>
          <a:p>
            <a:r>
              <a:rPr lang="en-US" dirty="0" err="1"/>
              <a:t>Wyndam</a:t>
            </a:r>
            <a:r>
              <a:rPr lang="en-US" dirty="0"/>
              <a:t> Resort, Orlando, FL, July 23</a:t>
            </a:r>
          </a:p>
        </p:txBody>
      </p:sp>
    </p:spTree>
    <p:extLst>
      <p:ext uri="{BB962C8B-B14F-4D97-AF65-F5344CB8AC3E}">
        <p14:creationId xmlns:p14="http://schemas.microsoft.com/office/powerpoint/2010/main" val="290856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80EC1-07EF-4DC0-92B3-5D0547B4342E}"/>
              </a:ext>
            </a:extLst>
          </p:cNvPr>
          <p:cNvSpPr>
            <a:spLocks noGrp="1"/>
          </p:cNvSpPr>
          <p:nvPr>
            <p:ph type="title"/>
          </p:nvPr>
        </p:nvSpPr>
        <p:spPr/>
        <p:txBody>
          <a:bodyPr/>
          <a:lstStyle/>
          <a:p>
            <a:r>
              <a:rPr lang="en-US" dirty="0"/>
              <a:t>As it turns out, 1 Timothy 2:9-15 qualifies. </a:t>
            </a:r>
          </a:p>
        </p:txBody>
      </p:sp>
      <p:sp>
        <p:nvSpPr>
          <p:cNvPr id="3" name="Content Placeholder 2">
            <a:extLst>
              <a:ext uri="{FF2B5EF4-FFF2-40B4-BE49-F238E27FC236}">
                <a16:creationId xmlns:a16="http://schemas.microsoft.com/office/drawing/2014/main" xmlns="" id="{F75424AD-971F-49D7-AA54-5801FD9155E6}"/>
              </a:ext>
            </a:extLst>
          </p:cNvPr>
          <p:cNvSpPr>
            <a:spLocks noGrp="1"/>
          </p:cNvSpPr>
          <p:nvPr>
            <p:ph idx="1"/>
          </p:nvPr>
        </p:nvSpPr>
        <p:spPr/>
        <p:txBody>
          <a:bodyPr>
            <a:normAutofit/>
          </a:bodyPr>
          <a:lstStyle/>
          <a:p>
            <a:pPr>
              <a:buFont typeface="Wingdings" panose="05000000000000000000" pitchFamily="2" charset="2"/>
              <a:buChar char="ü"/>
            </a:pPr>
            <a:r>
              <a:rPr lang="en-US" b="1" dirty="0"/>
              <a:t>Meaning of the text has almost always been, and remains, disputed</a:t>
            </a:r>
            <a:r>
              <a:rPr lang="en-US" dirty="0"/>
              <a:t>.</a:t>
            </a:r>
          </a:p>
          <a:p>
            <a:pPr>
              <a:buFont typeface="Wingdings" panose="05000000000000000000" pitchFamily="2" charset="2"/>
              <a:buChar char="ü"/>
            </a:pPr>
            <a:r>
              <a:rPr lang="en-US" b="1" dirty="0"/>
              <a:t>Text doesn’t make sense at face-value</a:t>
            </a:r>
            <a:r>
              <a:rPr lang="en-US" dirty="0"/>
              <a:t>. (Women don’t teach men? </a:t>
            </a:r>
            <a:r>
              <a:rPr lang="en-US" i="1" dirty="0"/>
              <a:t>At all?</a:t>
            </a:r>
            <a:r>
              <a:rPr lang="en-US" dirty="0"/>
              <a:t> Women “saved through childbirth”? What??)</a:t>
            </a:r>
          </a:p>
          <a:p>
            <a:pPr>
              <a:buFont typeface="Wingdings" panose="05000000000000000000" pitchFamily="2" charset="2"/>
              <a:buChar char="ü"/>
            </a:pPr>
            <a:r>
              <a:rPr lang="en-US" b="1" dirty="0"/>
              <a:t>1 Timothy 2 has nearly </a:t>
            </a:r>
            <a:r>
              <a:rPr lang="en-US" b="1" i="1" dirty="0"/>
              <a:t>twice </a:t>
            </a:r>
            <a:r>
              <a:rPr lang="en-US" b="1" dirty="0"/>
              <a:t>as many hapaxes </a:t>
            </a:r>
            <a:r>
              <a:rPr lang="en-US" dirty="0"/>
              <a:t>(terms found only once in NT) </a:t>
            </a:r>
            <a:r>
              <a:rPr lang="en-US" b="1" dirty="0"/>
              <a:t>as in 1 Timothy. </a:t>
            </a:r>
            <a:r>
              <a:rPr lang="en-US" dirty="0"/>
              <a:t>Pastorals have nearly </a:t>
            </a:r>
            <a:r>
              <a:rPr lang="en-US" i="1" dirty="0"/>
              <a:t>three </a:t>
            </a:r>
            <a:r>
              <a:rPr lang="en-US" dirty="0"/>
              <a:t>times as many hapaxes as the rest of the NT. </a:t>
            </a:r>
            <a:endParaRPr lang="en-US" sz="1600" dirty="0"/>
          </a:p>
          <a:p>
            <a:endParaRPr lang="en-US" dirty="0"/>
          </a:p>
          <a:p>
            <a:endParaRPr lang="en-US" dirty="0"/>
          </a:p>
        </p:txBody>
      </p:sp>
    </p:spTree>
    <p:extLst>
      <p:ext uri="{BB962C8B-B14F-4D97-AF65-F5344CB8AC3E}">
        <p14:creationId xmlns:p14="http://schemas.microsoft.com/office/powerpoint/2010/main" val="192066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80EC1-07EF-4DC0-92B3-5D0547B4342E}"/>
              </a:ext>
            </a:extLst>
          </p:cNvPr>
          <p:cNvSpPr>
            <a:spLocks noGrp="1"/>
          </p:cNvSpPr>
          <p:nvPr>
            <p:ph type="title"/>
          </p:nvPr>
        </p:nvSpPr>
        <p:spPr/>
        <p:txBody>
          <a:bodyPr/>
          <a:lstStyle/>
          <a:p>
            <a:r>
              <a:rPr lang="en-US" dirty="0"/>
              <a:t>Fourth Criteria</a:t>
            </a:r>
          </a:p>
        </p:txBody>
      </p:sp>
      <p:sp>
        <p:nvSpPr>
          <p:cNvPr id="3" name="Content Placeholder 2">
            <a:extLst>
              <a:ext uri="{FF2B5EF4-FFF2-40B4-BE49-F238E27FC236}">
                <a16:creationId xmlns:a16="http://schemas.microsoft.com/office/drawing/2014/main" xmlns="" id="{F75424AD-971F-49D7-AA54-5801FD9155E6}"/>
              </a:ext>
            </a:extLst>
          </p:cNvPr>
          <p:cNvSpPr>
            <a:spLocks noGrp="1"/>
          </p:cNvSpPr>
          <p:nvPr>
            <p:ph idx="1"/>
          </p:nvPr>
        </p:nvSpPr>
        <p:spPr>
          <a:xfrm>
            <a:off x="1295401" y="2556932"/>
            <a:ext cx="9601196" cy="3318936"/>
          </a:xfrm>
        </p:spPr>
        <p:txBody>
          <a:bodyPr>
            <a:normAutofit fontScale="47500" lnSpcReduction="20000"/>
          </a:bodyPr>
          <a:lstStyle/>
          <a:p>
            <a:pPr>
              <a:buFont typeface="Wingdings" panose="05000000000000000000" pitchFamily="2" charset="2"/>
              <a:buChar char="ü"/>
            </a:pPr>
            <a:r>
              <a:rPr lang="en-US" sz="6400" b="1" dirty="0"/>
              <a:t>1 Timothy 2:9-15 is notorious for diverse interpretations </a:t>
            </a:r>
            <a:r>
              <a:rPr lang="en-US" sz="6400" dirty="0"/>
              <a:t>(public context? Worship context? Home context? Is false teaching involved? What’s the relationship between teaching and doing whatever this other word about authority means? Husbands only in marital context, or all men? Wives only, or all women?). </a:t>
            </a:r>
            <a:r>
              <a:rPr lang="en-US" sz="6400" b="1" dirty="0"/>
              <a:t>Whether one is for or against women in ministry, this fact remains true. </a:t>
            </a:r>
            <a:r>
              <a:rPr lang="en-US" sz="6400" dirty="0"/>
              <a:t>(I’ve identified 8 different interpretations of verse 12 by complementarians alone.)</a:t>
            </a:r>
          </a:p>
          <a:p>
            <a:endParaRPr lang="en-US" dirty="0"/>
          </a:p>
        </p:txBody>
      </p:sp>
    </p:spTree>
    <p:extLst>
      <p:ext uri="{BB962C8B-B14F-4D97-AF65-F5344CB8AC3E}">
        <p14:creationId xmlns:p14="http://schemas.microsoft.com/office/powerpoint/2010/main" val="158222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80EC1-07EF-4DC0-92B3-5D0547B4342E}"/>
              </a:ext>
            </a:extLst>
          </p:cNvPr>
          <p:cNvSpPr>
            <a:spLocks noGrp="1"/>
          </p:cNvSpPr>
          <p:nvPr>
            <p:ph type="title"/>
          </p:nvPr>
        </p:nvSpPr>
        <p:spPr/>
        <p:txBody>
          <a:bodyPr/>
          <a:lstStyle/>
          <a:p>
            <a:r>
              <a:rPr lang="en-US" dirty="0"/>
              <a:t>Fifth Criteria</a:t>
            </a:r>
          </a:p>
        </p:txBody>
      </p:sp>
      <p:sp>
        <p:nvSpPr>
          <p:cNvPr id="3" name="Content Placeholder 2">
            <a:extLst>
              <a:ext uri="{FF2B5EF4-FFF2-40B4-BE49-F238E27FC236}">
                <a16:creationId xmlns:a16="http://schemas.microsoft.com/office/drawing/2014/main" xmlns="" id="{F75424AD-971F-49D7-AA54-5801FD9155E6}"/>
              </a:ext>
            </a:extLst>
          </p:cNvPr>
          <p:cNvSpPr>
            <a:spLocks noGrp="1"/>
          </p:cNvSpPr>
          <p:nvPr>
            <p:ph idx="1"/>
          </p:nvPr>
        </p:nvSpPr>
        <p:spPr>
          <a:xfrm>
            <a:off x="1019908" y="2556932"/>
            <a:ext cx="10128737" cy="3318936"/>
          </a:xfrm>
        </p:spPr>
        <p:txBody>
          <a:bodyPr>
            <a:normAutofit fontScale="25000" lnSpcReduction="20000"/>
          </a:bodyPr>
          <a:lstStyle/>
          <a:p>
            <a:pPr>
              <a:buFont typeface="Wingdings" panose="05000000000000000000" pitchFamily="2" charset="2"/>
              <a:buChar char="ü"/>
            </a:pPr>
            <a:r>
              <a:rPr lang="en-US" sz="8000" b="1" dirty="0"/>
              <a:t>The text is (evidently) very difficult to apply in concrete situations.</a:t>
            </a:r>
            <a:r>
              <a:rPr lang="en-US" sz="8000" dirty="0"/>
              <a:t> By those forbidding women in ministry, it has been used to:</a:t>
            </a:r>
          </a:p>
          <a:p>
            <a:r>
              <a:rPr lang="en-US" sz="7200" dirty="0"/>
              <a:t>Prohibit women from teaching, and/or preaching.</a:t>
            </a:r>
          </a:p>
          <a:p>
            <a:r>
              <a:rPr lang="en-US" sz="7200" dirty="0"/>
              <a:t>Prohibit women from occupying office of pastor and/or deacon and/or theology professor and/or Senate/President, and/or denominational leader, corporate CEO, etc.</a:t>
            </a:r>
          </a:p>
          <a:p>
            <a:r>
              <a:rPr lang="en-US" sz="7200" dirty="0"/>
              <a:t>Prohibit women from teaching male 8</a:t>
            </a:r>
            <a:r>
              <a:rPr lang="en-US" sz="7200" baseline="30000" dirty="0"/>
              <a:t>th</a:t>
            </a:r>
            <a:r>
              <a:rPr lang="en-US" sz="7200" dirty="0"/>
              <a:t> graders and up, and/or those 16 and up, and/or those 18 and up, and/or those men who are married, those men who are white English speakers, etc. </a:t>
            </a:r>
          </a:p>
          <a:p>
            <a:r>
              <a:rPr lang="en-US" sz="7200" dirty="0"/>
              <a:t>Prohibit women from preaching the gospel on Sunday mornings, and/or Sunday nights, or any day of week.</a:t>
            </a:r>
          </a:p>
          <a:p>
            <a:r>
              <a:rPr lang="en-US" sz="7200" dirty="0"/>
              <a:t>Prohibit women from preaching on TV, and/or from the pulpit, and/or from the stage/riser, and/or in publications, etc. </a:t>
            </a:r>
          </a:p>
          <a:p>
            <a:r>
              <a:rPr lang="en-US" sz="7200" dirty="0"/>
              <a:t>Prohibit women from teaching theology, and/or biblical studies, and/or New Testament, and/or ethics, etc. </a:t>
            </a:r>
          </a:p>
          <a:p>
            <a:endParaRPr lang="en-US" dirty="0"/>
          </a:p>
        </p:txBody>
      </p:sp>
    </p:spTree>
    <p:extLst>
      <p:ext uri="{BB962C8B-B14F-4D97-AF65-F5344CB8AC3E}">
        <p14:creationId xmlns:p14="http://schemas.microsoft.com/office/powerpoint/2010/main" val="291984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80EC1-07EF-4DC0-92B3-5D0547B4342E}"/>
              </a:ext>
            </a:extLst>
          </p:cNvPr>
          <p:cNvSpPr>
            <a:spLocks noGrp="1"/>
          </p:cNvSpPr>
          <p:nvPr>
            <p:ph type="title"/>
          </p:nvPr>
        </p:nvSpPr>
        <p:spPr/>
        <p:txBody>
          <a:bodyPr/>
          <a:lstStyle/>
          <a:p>
            <a:r>
              <a:rPr lang="en-US" dirty="0"/>
              <a:t>Sixth Criteria</a:t>
            </a:r>
          </a:p>
        </p:txBody>
      </p:sp>
      <p:sp>
        <p:nvSpPr>
          <p:cNvPr id="3" name="Content Placeholder 2">
            <a:extLst>
              <a:ext uri="{FF2B5EF4-FFF2-40B4-BE49-F238E27FC236}">
                <a16:creationId xmlns:a16="http://schemas.microsoft.com/office/drawing/2014/main" xmlns="" id="{F75424AD-971F-49D7-AA54-5801FD9155E6}"/>
              </a:ext>
            </a:extLst>
          </p:cNvPr>
          <p:cNvSpPr>
            <a:spLocks noGrp="1"/>
          </p:cNvSpPr>
          <p:nvPr>
            <p:ph idx="1"/>
          </p:nvPr>
        </p:nvSpPr>
        <p:spPr/>
        <p:txBody>
          <a:bodyPr>
            <a:normAutofit/>
          </a:bodyPr>
          <a:lstStyle/>
          <a:p>
            <a:pPr>
              <a:buFont typeface="Wingdings" panose="05000000000000000000" pitchFamily="2" charset="2"/>
              <a:buChar char="ü"/>
            </a:pPr>
            <a:r>
              <a:rPr lang="en-US" b="1" dirty="0"/>
              <a:t>Authorship of Pastoral Epistles are disputed (for various reasons). </a:t>
            </a:r>
          </a:p>
          <a:p>
            <a:r>
              <a:rPr lang="en-US" i="1" dirty="0"/>
              <a:t>Current academic consensus</a:t>
            </a:r>
            <a:r>
              <a:rPr lang="en-US" dirty="0"/>
              <a:t>: written by some follower(s) of Paul. </a:t>
            </a:r>
          </a:p>
          <a:p>
            <a:r>
              <a:rPr lang="en-US" i="1" dirty="0"/>
              <a:t>Traditional view</a:t>
            </a:r>
            <a:r>
              <a:rPr lang="en-US" dirty="0"/>
              <a:t>: Paul wrote it like his other letters. </a:t>
            </a:r>
          </a:p>
          <a:p>
            <a:r>
              <a:rPr lang="en-US" i="1" dirty="0"/>
              <a:t>Most likely case (inference to best explanation)</a:t>
            </a:r>
            <a:r>
              <a:rPr lang="en-US" dirty="0"/>
              <a:t>: Paul authorized a secretary to write 1 Timothy on his behalf. (A common practice in Greco-Roman world.)</a:t>
            </a:r>
          </a:p>
          <a:p>
            <a:endParaRPr lang="en-US" dirty="0"/>
          </a:p>
          <a:p>
            <a:endParaRPr lang="en-US" dirty="0"/>
          </a:p>
        </p:txBody>
      </p:sp>
    </p:spTree>
    <p:extLst>
      <p:ext uri="{BB962C8B-B14F-4D97-AF65-F5344CB8AC3E}">
        <p14:creationId xmlns:p14="http://schemas.microsoft.com/office/powerpoint/2010/main" val="287992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80EC1-07EF-4DC0-92B3-5D0547B4342E}"/>
              </a:ext>
            </a:extLst>
          </p:cNvPr>
          <p:cNvSpPr>
            <a:spLocks noGrp="1"/>
          </p:cNvSpPr>
          <p:nvPr>
            <p:ph type="title"/>
          </p:nvPr>
        </p:nvSpPr>
        <p:spPr/>
        <p:txBody>
          <a:bodyPr/>
          <a:lstStyle/>
          <a:p>
            <a:r>
              <a:rPr lang="en-US" dirty="0"/>
              <a:t>In Sum Then…</a:t>
            </a:r>
          </a:p>
        </p:txBody>
      </p:sp>
      <p:sp>
        <p:nvSpPr>
          <p:cNvPr id="3" name="Content Placeholder 2">
            <a:extLst>
              <a:ext uri="{FF2B5EF4-FFF2-40B4-BE49-F238E27FC236}">
                <a16:creationId xmlns:a16="http://schemas.microsoft.com/office/drawing/2014/main" xmlns="" id="{F75424AD-971F-49D7-AA54-5801FD9155E6}"/>
              </a:ext>
            </a:extLst>
          </p:cNvPr>
          <p:cNvSpPr>
            <a:spLocks noGrp="1"/>
          </p:cNvSpPr>
          <p:nvPr>
            <p:ph idx="1"/>
          </p:nvPr>
        </p:nvSpPr>
        <p:spPr/>
        <p:txBody>
          <a:bodyPr>
            <a:normAutofit fontScale="92500" lnSpcReduction="10000"/>
          </a:bodyPr>
          <a:lstStyle/>
          <a:p>
            <a:pPr marL="0" indent="0" algn="ctr">
              <a:buNone/>
            </a:pPr>
            <a:r>
              <a:rPr lang="en-US" sz="3000" b="1" dirty="0"/>
              <a:t>1 Timothy 2:9-15 fulfills all six criteria of being a tough passage.</a:t>
            </a:r>
          </a:p>
          <a:p>
            <a:pPr marL="457200" lvl="1" indent="0">
              <a:buNone/>
            </a:pPr>
            <a:r>
              <a:rPr lang="en-US" sz="2600" dirty="0"/>
              <a:t>If this text isn’t one in which Christians should exercise caution, then I’m not sure what that would look like…</a:t>
            </a:r>
          </a:p>
          <a:p>
            <a:pPr marL="457200" lvl="1" indent="0">
              <a:buNone/>
            </a:pPr>
            <a:r>
              <a:rPr lang="en-US" sz="2600" dirty="0"/>
              <a:t>(This is nothing to be worried about in principle, because we’re not called to understand everything with the same degree of clarity, in or outside the Bible—and we </a:t>
            </a:r>
            <a:r>
              <a:rPr lang="en-US" sz="2600" i="1" dirty="0"/>
              <a:t>are </a:t>
            </a:r>
            <a:r>
              <a:rPr lang="en-US" sz="2600" dirty="0"/>
              <a:t>called to be humble and recognize limitations of knowledge.)</a:t>
            </a:r>
          </a:p>
          <a:p>
            <a:endParaRPr lang="en-US" dirty="0"/>
          </a:p>
          <a:p>
            <a:endParaRPr lang="en-US" dirty="0"/>
          </a:p>
        </p:txBody>
      </p:sp>
    </p:spTree>
    <p:extLst>
      <p:ext uri="{BB962C8B-B14F-4D97-AF65-F5344CB8AC3E}">
        <p14:creationId xmlns:p14="http://schemas.microsoft.com/office/powerpoint/2010/main" val="24567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778BE77-6D33-4732-93F4-2952341BD9C5}"/>
              </a:ext>
            </a:extLst>
          </p:cNvPr>
          <p:cNvSpPr>
            <a:spLocks noGrp="1"/>
          </p:cNvSpPr>
          <p:nvPr>
            <p:ph type="title"/>
          </p:nvPr>
        </p:nvSpPr>
        <p:spPr/>
        <p:txBody>
          <a:bodyPr/>
          <a:lstStyle/>
          <a:p>
            <a:r>
              <a:rPr lang="en-US" dirty="0"/>
              <a:t>C. The Inconsistent Hermeneutic</a:t>
            </a:r>
          </a:p>
        </p:txBody>
      </p:sp>
      <p:sp>
        <p:nvSpPr>
          <p:cNvPr id="5" name="Text Placeholder 4">
            <a:extLst>
              <a:ext uri="{FF2B5EF4-FFF2-40B4-BE49-F238E27FC236}">
                <a16:creationId xmlns:a16="http://schemas.microsoft.com/office/drawing/2014/main" xmlns="" id="{D967F47F-45D9-4B56-BBD1-5E9418F0766F}"/>
              </a:ext>
            </a:extLst>
          </p:cNvPr>
          <p:cNvSpPr>
            <a:spLocks noGrp="1"/>
          </p:cNvSpPr>
          <p:nvPr>
            <p:ph type="body" idx="1"/>
          </p:nvPr>
        </p:nvSpPr>
        <p:spPr>
          <a:xfrm>
            <a:off x="1784838" y="3846051"/>
            <a:ext cx="8546124" cy="954547"/>
          </a:xfrm>
        </p:spPr>
        <p:txBody>
          <a:bodyPr>
            <a:normAutofit fontScale="92500" lnSpcReduction="20000"/>
          </a:bodyPr>
          <a:lstStyle/>
          <a:p>
            <a:r>
              <a:rPr lang="en-US" sz="3600" dirty="0"/>
              <a:t>1 Timothy 2:9-15 (esp. v. 12) bears all the marks of being “obscure” and “difficult”…</a:t>
            </a:r>
            <a:endParaRPr lang="en-US" sz="3200" dirty="0"/>
          </a:p>
        </p:txBody>
      </p:sp>
    </p:spTree>
    <p:extLst>
      <p:ext uri="{BB962C8B-B14F-4D97-AF65-F5344CB8AC3E}">
        <p14:creationId xmlns:p14="http://schemas.microsoft.com/office/powerpoint/2010/main" val="25174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C80EC1-07EF-4DC0-92B3-5D0547B4342E}"/>
              </a:ext>
            </a:extLst>
          </p:cNvPr>
          <p:cNvSpPr>
            <a:spLocks noGrp="1"/>
          </p:cNvSpPr>
          <p:nvPr>
            <p:ph type="title"/>
          </p:nvPr>
        </p:nvSpPr>
        <p:spPr/>
        <p:txBody>
          <a:bodyPr/>
          <a:lstStyle/>
          <a:p>
            <a:r>
              <a:rPr lang="en-US" dirty="0"/>
              <a:t>You would expect…</a:t>
            </a:r>
          </a:p>
        </p:txBody>
      </p:sp>
      <p:sp>
        <p:nvSpPr>
          <p:cNvPr id="3" name="Content Placeholder 2">
            <a:extLst>
              <a:ext uri="{FF2B5EF4-FFF2-40B4-BE49-F238E27FC236}">
                <a16:creationId xmlns:a16="http://schemas.microsoft.com/office/drawing/2014/main" xmlns="" id="{F75424AD-971F-49D7-AA54-5801FD9155E6}"/>
              </a:ext>
            </a:extLst>
          </p:cNvPr>
          <p:cNvSpPr>
            <a:spLocks noGrp="1"/>
          </p:cNvSpPr>
          <p:nvPr>
            <p:ph idx="1"/>
          </p:nvPr>
        </p:nvSpPr>
        <p:spPr/>
        <p:txBody>
          <a:bodyPr>
            <a:normAutofit lnSpcReduction="10000"/>
          </a:bodyPr>
          <a:lstStyle/>
          <a:p>
            <a:r>
              <a:rPr lang="en-US" dirty="0"/>
              <a:t>When it comes to laying down interpretations of this text, you’d expect some serious caution, some acknowledgement of difficulties, etc.…</a:t>
            </a:r>
          </a:p>
          <a:p>
            <a:r>
              <a:rPr lang="en-US" dirty="0"/>
              <a:t>When it comes to laying down concrete application and ethical standards for today’s world, you would expect even more caution…</a:t>
            </a:r>
          </a:p>
          <a:p>
            <a:r>
              <a:rPr lang="en-US" dirty="0"/>
              <a:t>When it comes to using this text for a universal ethical prohibition about </a:t>
            </a:r>
            <a:r>
              <a:rPr lang="en-US" i="1" dirty="0"/>
              <a:t>anything, </a:t>
            </a:r>
            <a:r>
              <a:rPr lang="en-US" dirty="0"/>
              <a:t>you wouldn’t even expect this at all…</a:t>
            </a:r>
          </a:p>
          <a:p>
            <a:r>
              <a:rPr lang="en-US" dirty="0"/>
              <a:t>(Even if none of this was true, it is questionable whether one should appeal to a single verse of the Bible at all to establish a major doctrine or belief.)</a:t>
            </a:r>
          </a:p>
        </p:txBody>
      </p:sp>
    </p:spTree>
    <p:extLst>
      <p:ext uri="{BB962C8B-B14F-4D97-AF65-F5344CB8AC3E}">
        <p14:creationId xmlns:p14="http://schemas.microsoft.com/office/powerpoint/2010/main" val="308022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60A5B-622E-4FA4-A6CA-DAF630142151}"/>
              </a:ext>
            </a:extLst>
          </p:cNvPr>
          <p:cNvSpPr>
            <a:spLocks noGrp="1"/>
          </p:cNvSpPr>
          <p:nvPr>
            <p:ph type="title"/>
          </p:nvPr>
        </p:nvSpPr>
        <p:spPr>
          <a:xfrm>
            <a:off x="2004644" y="982132"/>
            <a:ext cx="8043373" cy="2370668"/>
          </a:xfrm>
        </p:spPr>
        <p:txBody>
          <a:bodyPr>
            <a:normAutofit fontScale="90000"/>
          </a:bodyPr>
          <a:lstStyle/>
          <a:p>
            <a:r>
              <a:rPr lang="en-US" dirty="0"/>
              <a:t>…the </a:t>
            </a:r>
            <a:r>
              <a:rPr lang="en-US" b="1" dirty="0"/>
              <a:t>clear teaching of Paul </a:t>
            </a:r>
            <a:r>
              <a:rPr lang="en-US" dirty="0"/>
              <a:t>[which]…must be </a:t>
            </a:r>
            <a:r>
              <a:rPr lang="en-US" b="1" dirty="0"/>
              <a:t>the guide </a:t>
            </a:r>
            <a:r>
              <a:rPr lang="en-US" dirty="0"/>
              <a:t>for understanding the role of women…</a:t>
            </a:r>
            <a:br>
              <a:rPr lang="en-US" dirty="0"/>
            </a:br>
            <a:r>
              <a:rPr lang="en-US" b="1" dirty="0"/>
              <a:t>The main point</a:t>
            </a:r>
            <a:r>
              <a:rPr lang="en-US" dirty="0"/>
              <a:t>…of the texts that limit the role of women </a:t>
            </a:r>
            <a:r>
              <a:rPr lang="en-US" b="1" dirty="0"/>
              <a:t>is clear.</a:t>
            </a:r>
            <a:br>
              <a:rPr lang="en-US" b="1" dirty="0"/>
            </a:br>
            <a:r>
              <a:rPr lang="en-US" dirty="0"/>
              <a:t> </a:t>
            </a:r>
          </a:p>
        </p:txBody>
      </p:sp>
      <p:sp>
        <p:nvSpPr>
          <p:cNvPr id="3" name="Text Placeholder 2">
            <a:extLst>
              <a:ext uri="{FF2B5EF4-FFF2-40B4-BE49-F238E27FC236}">
                <a16:creationId xmlns:a16="http://schemas.microsoft.com/office/drawing/2014/main" xmlns="" id="{CCB3E064-FEBC-4F69-A6CC-3EB45D77B94C}"/>
              </a:ext>
            </a:extLst>
          </p:cNvPr>
          <p:cNvSpPr>
            <a:spLocks noGrp="1"/>
          </p:cNvSpPr>
          <p:nvPr>
            <p:ph type="body" sz="quarter" idx="13"/>
          </p:nvPr>
        </p:nvSpPr>
        <p:spPr/>
        <p:txBody>
          <a:bodyPr>
            <a:normAutofit/>
          </a:bodyPr>
          <a:lstStyle/>
          <a:p>
            <a:r>
              <a:rPr lang="en-US" sz="2400" dirty="0"/>
              <a:t>Thomas Schreiner </a:t>
            </a:r>
          </a:p>
        </p:txBody>
      </p:sp>
      <p:sp>
        <p:nvSpPr>
          <p:cNvPr id="4" name="Text Placeholder 3">
            <a:extLst>
              <a:ext uri="{FF2B5EF4-FFF2-40B4-BE49-F238E27FC236}">
                <a16:creationId xmlns:a16="http://schemas.microsoft.com/office/drawing/2014/main" xmlns="" id="{7FE6130C-1E78-488F-BFDF-F1EA99F62F4D}"/>
              </a:ext>
            </a:extLst>
          </p:cNvPr>
          <p:cNvSpPr>
            <a:spLocks noGrp="1"/>
          </p:cNvSpPr>
          <p:nvPr>
            <p:ph type="body" idx="1"/>
          </p:nvPr>
        </p:nvSpPr>
        <p:spPr>
          <a:xfrm>
            <a:off x="1295401" y="4739054"/>
            <a:ext cx="9609666" cy="1136812"/>
          </a:xfrm>
        </p:spPr>
        <p:txBody>
          <a:bodyPr>
            <a:normAutofit/>
          </a:bodyPr>
          <a:lstStyle/>
          <a:p>
            <a:r>
              <a:rPr lang="en-US" sz="2400" i="1" dirty="0"/>
              <a:t>RBMW</a:t>
            </a:r>
            <a:r>
              <a:rPr lang="en-US" sz="2400" dirty="0"/>
              <a:t>, 218, 221; </a:t>
            </a:r>
            <a:r>
              <a:rPr lang="en-US" sz="2400" i="1" dirty="0"/>
              <a:t>Two Views, </a:t>
            </a:r>
            <a:r>
              <a:rPr lang="en-US" sz="2400" dirty="0"/>
              <a:t>269. </a:t>
            </a:r>
          </a:p>
        </p:txBody>
      </p:sp>
    </p:spTree>
    <p:extLst>
      <p:ext uri="{BB962C8B-B14F-4D97-AF65-F5344CB8AC3E}">
        <p14:creationId xmlns:p14="http://schemas.microsoft.com/office/powerpoint/2010/main" val="418017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60A5B-622E-4FA4-A6CA-DAF630142151}"/>
              </a:ext>
            </a:extLst>
          </p:cNvPr>
          <p:cNvSpPr>
            <a:spLocks noGrp="1"/>
          </p:cNvSpPr>
          <p:nvPr>
            <p:ph type="title"/>
          </p:nvPr>
        </p:nvSpPr>
        <p:spPr>
          <a:xfrm>
            <a:off x="1811216" y="982132"/>
            <a:ext cx="8702798" cy="2370668"/>
          </a:xfrm>
        </p:spPr>
        <p:txBody>
          <a:bodyPr>
            <a:normAutofit/>
          </a:bodyPr>
          <a:lstStyle/>
          <a:p>
            <a:r>
              <a:rPr lang="en-US" sz="3800" b="1" dirty="0"/>
              <a:t>…a relatively clear command.</a:t>
            </a:r>
            <a:endParaRPr lang="en-US" sz="3800" dirty="0"/>
          </a:p>
        </p:txBody>
      </p:sp>
      <p:sp>
        <p:nvSpPr>
          <p:cNvPr id="3" name="Text Placeholder 2">
            <a:extLst>
              <a:ext uri="{FF2B5EF4-FFF2-40B4-BE49-F238E27FC236}">
                <a16:creationId xmlns:a16="http://schemas.microsoft.com/office/drawing/2014/main" xmlns="" id="{CCB3E064-FEBC-4F69-A6CC-3EB45D77B94C}"/>
              </a:ext>
            </a:extLst>
          </p:cNvPr>
          <p:cNvSpPr>
            <a:spLocks noGrp="1"/>
          </p:cNvSpPr>
          <p:nvPr>
            <p:ph type="body" sz="quarter" idx="13"/>
          </p:nvPr>
        </p:nvSpPr>
        <p:spPr/>
        <p:txBody>
          <a:bodyPr>
            <a:normAutofit/>
          </a:bodyPr>
          <a:lstStyle/>
          <a:p>
            <a:r>
              <a:rPr lang="en-US" sz="2400" dirty="0"/>
              <a:t>Susan </a:t>
            </a:r>
            <a:r>
              <a:rPr lang="en-US" sz="2400" dirty="0" err="1"/>
              <a:t>Foh</a:t>
            </a:r>
            <a:endParaRPr lang="en-US" sz="2400" dirty="0"/>
          </a:p>
        </p:txBody>
      </p:sp>
      <p:sp>
        <p:nvSpPr>
          <p:cNvPr id="4" name="Text Placeholder 3">
            <a:extLst>
              <a:ext uri="{FF2B5EF4-FFF2-40B4-BE49-F238E27FC236}">
                <a16:creationId xmlns:a16="http://schemas.microsoft.com/office/drawing/2014/main" xmlns="" id="{7FE6130C-1E78-488F-BFDF-F1EA99F62F4D}"/>
              </a:ext>
            </a:extLst>
          </p:cNvPr>
          <p:cNvSpPr>
            <a:spLocks noGrp="1"/>
          </p:cNvSpPr>
          <p:nvPr>
            <p:ph type="body" idx="1"/>
          </p:nvPr>
        </p:nvSpPr>
        <p:spPr>
          <a:xfrm>
            <a:off x="1295401" y="4739054"/>
            <a:ext cx="9609666" cy="1136812"/>
          </a:xfrm>
        </p:spPr>
        <p:txBody>
          <a:bodyPr>
            <a:normAutofit/>
          </a:bodyPr>
          <a:lstStyle/>
          <a:p>
            <a:r>
              <a:rPr lang="en-US" sz="2400" i="1" dirty="0"/>
              <a:t>Four Views</a:t>
            </a:r>
            <a:r>
              <a:rPr lang="en-US" sz="2400" dirty="0"/>
              <a:t>, 103, fn. 11.</a:t>
            </a:r>
          </a:p>
        </p:txBody>
      </p:sp>
    </p:spTree>
    <p:extLst>
      <p:ext uri="{BB962C8B-B14F-4D97-AF65-F5344CB8AC3E}">
        <p14:creationId xmlns:p14="http://schemas.microsoft.com/office/powerpoint/2010/main" val="296455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60A5B-622E-4FA4-A6CA-DAF630142151}"/>
              </a:ext>
            </a:extLst>
          </p:cNvPr>
          <p:cNvSpPr>
            <a:spLocks noGrp="1"/>
          </p:cNvSpPr>
          <p:nvPr>
            <p:ph type="title"/>
          </p:nvPr>
        </p:nvSpPr>
        <p:spPr>
          <a:xfrm>
            <a:off x="1811216" y="982132"/>
            <a:ext cx="8702798" cy="2370668"/>
          </a:xfrm>
        </p:spPr>
        <p:txBody>
          <a:bodyPr>
            <a:normAutofit/>
          </a:bodyPr>
          <a:lstStyle/>
          <a:p>
            <a:r>
              <a:rPr lang="en-US" sz="3600" b="1" dirty="0"/>
              <a:t>…the clearest </a:t>
            </a:r>
            <a:r>
              <a:rPr lang="en-US" sz="3600" dirty="0"/>
              <a:t>[apostolic teaching that]…insists on men being the primary leaders in the church (just as in marriage)…</a:t>
            </a:r>
          </a:p>
        </p:txBody>
      </p:sp>
      <p:sp>
        <p:nvSpPr>
          <p:cNvPr id="3" name="Text Placeholder 2">
            <a:extLst>
              <a:ext uri="{FF2B5EF4-FFF2-40B4-BE49-F238E27FC236}">
                <a16:creationId xmlns:a16="http://schemas.microsoft.com/office/drawing/2014/main" xmlns="" id="{CCB3E064-FEBC-4F69-A6CC-3EB45D77B94C}"/>
              </a:ext>
            </a:extLst>
          </p:cNvPr>
          <p:cNvSpPr>
            <a:spLocks noGrp="1"/>
          </p:cNvSpPr>
          <p:nvPr>
            <p:ph type="body" sz="quarter" idx="13"/>
          </p:nvPr>
        </p:nvSpPr>
        <p:spPr/>
        <p:txBody>
          <a:bodyPr>
            <a:normAutofit/>
          </a:bodyPr>
          <a:lstStyle/>
          <a:p>
            <a:r>
              <a:rPr lang="en-US" sz="2400" dirty="0"/>
              <a:t>George Knight III</a:t>
            </a:r>
          </a:p>
        </p:txBody>
      </p:sp>
      <p:sp>
        <p:nvSpPr>
          <p:cNvPr id="4" name="Text Placeholder 3">
            <a:extLst>
              <a:ext uri="{FF2B5EF4-FFF2-40B4-BE49-F238E27FC236}">
                <a16:creationId xmlns:a16="http://schemas.microsoft.com/office/drawing/2014/main" xmlns="" id="{7FE6130C-1E78-488F-BFDF-F1EA99F62F4D}"/>
              </a:ext>
            </a:extLst>
          </p:cNvPr>
          <p:cNvSpPr>
            <a:spLocks noGrp="1"/>
          </p:cNvSpPr>
          <p:nvPr>
            <p:ph type="body" idx="1"/>
          </p:nvPr>
        </p:nvSpPr>
        <p:spPr>
          <a:xfrm>
            <a:off x="1295401" y="4739054"/>
            <a:ext cx="9609666" cy="1136812"/>
          </a:xfrm>
        </p:spPr>
        <p:txBody>
          <a:bodyPr>
            <a:normAutofit/>
          </a:bodyPr>
          <a:lstStyle/>
          <a:p>
            <a:r>
              <a:rPr lang="en-US" sz="2400" i="1" dirty="0"/>
              <a:t>RBMW</a:t>
            </a:r>
            <a:r>
              <a:rPr lang="en-US" sz="2400" dirty="0"/>
              <a:t>, 352.</a:t>
            </a:r>
          </a:p>
        </p:txBody>
      </p:sp>
    </p:spTree>
    <p:extLst>
      <p:ext uri="{BB962C8B-B14F-4D97-AF65-F5344CB8AC3E}">
        <p14:creationId xmlns:p14="http://schemas.microsoft.com/office/powerpoint/2010/main" val="232566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38EF33-0CBE-4E56-A3E1-5188C206CFE6}"/>
              </a:ext>
            </a:extLst>
          </p:cNvPr>
          <p:cNvSpPr>
            <a:spLocks noGrp="1"/>
          </p:cNvSpPr>
          <p:nvPr>
            <p:ph type="title"/>
          </p:nvPr>
        </p:nvSpPr>
        <p:spPr/>
        <p:txBody>
          <a:bodyPr/>
          <a:lstStyle/>
          <a:p>
            <a:r>
              <a:rPr lang="en-US" dirty="0"/>
              <a:t>Why is this gender subject important?</a:t>
            </a:r>
          </a:p>
        </p:txBody>
      </p:sp>
      <p:sp>
        <p:nvSpPr>
          <p:cNvPr id="3" name="Content Placeholder 2">
            <a:extLst>
              <a:ext uri="{FF2B5EF4-FFF2-40B4-BE49-F238E27FC236}">
                <a16:creationId xmlns:a16="http://schemas.microsoft.com/office/drawing/2014/main" xmlns="" id="{7AF71EC9-548A-471C-9112-C4628294400B}"/>
              </a:ext>
            </a:extLst>
          </p:cNvPr>
          <p:cNvSpPr>
            <a:spLocks noGrp="1"/>
          </p:cNvSpPr>
          <p:nvPr>
            <p:ph idx="1"/>
          </p:nvPr>
        </p:nvSpPr>
        <p:spPr>
          <a:xfrm>
            <a:off x="1295401" y="3038474"/>
            <a:ext cx="9601196" cy="2837393"/>
          </a:xfrm>
        </p:spPr>
        <p:txBody>
          <a:bodyPr/>
          <a:lstStyle/>
          <a:p>
            <a:r>
              <a:rPr lang="en-US" sz="2800" dirty="0"/>
              <a:t>Two Case Studies from the Christian church</a:t>
            </a:r>
          </a:p>
          <a:p>
            <a:pPr lvl="1"/>
            <a:r>
              <a:rPr lang="en-US" sz="2400" dirty="0"/>
              <a:t>Female subordination, explicit and implicit…</a:t>
            </a:r>
          </a:p>
          <a:p>
            <a:pPr lvl="1"/>
            <a:r>
              <a:rPr lang="en-US" sz="2400" dirty="0"/>
              <a:t>Perceptions of God and relationship to people, crafted early…</a:t>
            </a:r>
          </a:p>
          <a:p>
            <a:pPr lvl="1"/>
            <a:endParaRPr lang="en-US" dirty="0"/>
          </a:p>
        </p:txBody>
      </p:sp>
    </p:spTree>
    <p:extLst>
      <p:ext uri="{BB962C8B-B14F-4D97-AF65-F5344CB8AC3E}">
        <p14:creationId xmlns:p14="http://schemas.microsoft.com/office/powerpoint/2010/main" val="28040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60A5B-622E-4FA4-A6CA-DAF630142151}"/>
              </a:ext>
            </a:extLst>
          </p:cNvPr>
          <p:cNvSpPr>
            <a:spLocks noGrp="1"/>
          </p:cNvSpPr>
          <p:nvPr>
            <p:ph type="title"/>
          </p:nvPr>
        </p:nvSpPr>
        <p:spPr>
          <a:xfrm>
            <a:off x="1811216" y="982132"/>
            <a:ext cx="8702798" cy="2370668"/>
          </a:xfrm>
        </p:spPr>
        <p:txBody>
          <a:bodyPr>
            <a:normAutofit/>
          </a:bodyPr>
          <a:lstStyle/>
          <a:p>
            <a:r>
              <a:rPr lang="en-US" sz="3800" dirty="0"/>
              <a:t>First Timothy 2:11-14 </a:t>
            </a:r>
            <a:r>
              <a:rPr lang="en-US" sz="3800" b="1" dirty="0"/>
              <a:t>should alone settle the question</a:t>
            </a:r>
            <a:r>
              <a:rPr lang="en-US" sz="3800" dirty="0"/>
              <a:t> of women elders.</a:t>
            </a:r>
          </a:p>
        </p:txBody>
      </p:sp>
      <p:sp>
        <p:nvSpPr>
          <p:cNvPr id="3" name="Text Placeholder 2">
            <a:extLst>
              <a:ext uri="{FF2B5EF4-FFF2-40B4-BE49-F238E27FC236}">
                <a16:creationId xmlns:a16="http://schemas.microsoft.com/office/drawing/2014/main" xmlns="" id="{CCB3E064-FEBC-4F69-A6CC-3EB45D77B94C}"/>
              </a:ext>
            </a:extLst>
          </p:cNvPr>
          <p:cNvSpPr>
            <a:spLocks noGrp="1"/>
          </p:cNvSpPr>
          <p:nvPr>
            <p:ph type="body" sz="quarter" idx="13"/>
          </p:nvPr>
        </p:nvSpPr>
        <p:spPr/>
        <p:txBody>
          <a:bodyPr>
            <a:normAutofit/>
          </a:bodyPr>
          <a:lstStyle/>
          <a:p>
            <a:r>
              <a:rPr lang="en-US" sz="2400" dirty="0"/>
              <a:t>Alexander </a:t>
            </a:r>
            <a:r>
              <a:rPr lang="en-US" sz="2400" dirty="0" err="1"/>
              <a:t>Strauch</a:t>
            </a:r>
            <a:endParaRPr lang="en-US" sz="2400" dirty="0"/>
          </a:p>
        </p:txBody>
      </p:sp>
      <p:sp>
        <p:nvSpPr>
          <p:cNvPr id="4" name="Text Placeholder 3">
            <a:extLst>
              <a:ext uri="{FF2B5EF4-FFF2-40B4-BE49-F238E27FC236}">
                <a16:creationId xmlns:a16="http://schemas.microsoft.com/office/drawing/2014/main" xmlns="" id="{7FE6130C-1E78-488F-BFDF-F1EA99F62F4D}"/>
              </a:ext>
            </a:extLst>
          </p:cNvPr>
          <p:cNvSpPr>
            <a:spLocks noGrp="1"/>
          </p:cNvSpPr>
          <p:nvPr>
            <p:ph type="body" idx="1"/>
          </p:nvPr>
        </p:nvSpPr>
        <p:spPr>
          <a:xfrm>
            <a:off x="1295401" y="4739054"/>
            <a:ext cx="9609666" cy="1136812"/>
          </a:xfrm>
        </p:spPr>
        <p:txBody>
          <a:bodyPr>
            <a:normAutofit/>
          </a:bodyPr>
          <a:lstStyle/>
          <a:p>
            <a:r>
              <a:rPr lang="en-US" sz="2400" i="1" dirty="0"/>
              <a:t>Biblical Eldership</a:t>
            </a:r>
            <a:r>
              <a:rPr lang="en-US" sz="2400" dirty="0"/>
              <a:t>, 59.</a:t>
            </a:r>
          </a:p>
        </p:txBody>
      </p:sp>
    </p:spTree>
    <p:extLst>
      <p:ext uri="{BB962C8B-B14F-4D97-AF65-F5344CB8AC3E}">
        <p14:creationId xmlns:p14="http://schemas.microsoft.com/office/powerpoint/2010/main" val="208809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60A5B-622E-4FA4-A6CA-DAF630142151}"/>
              </a:ext>
            </a:extLst>
          </p:cNvPr>
          <p:cNvSpPr>
            <a:spLocks noGrp="1"/>
          </p:cNvSpPr>
          <p:nvPr>
            <p:ph type="title"/>
          </p:nvPr>
        </p:nvSpPr>
        <p:spPr>
          <a:xfrm>
            <a:off x="1811216" y="982132"/>
            <a:ext cx="8702798" cy="2370668"/>
          </a:xfrm>
        </p:spPr>
        <p:txBody>
          <a:bodyPr>
            <a:normAutofit fontScale="90000"/>
          </a:bodyPr>
          <a:lstStyle/>
          <a:p>
            <a:r>
              <a:rPr lang="en-US" sz="3800" dirty="0"/>
              <a:t>The text, then </a:t>
            </a:r>
            <a:r>
              <a:rPr lang="en-US" sz="3800" b="1" dirty="0"/>
              <a:t>seems to be quite clear in its meaning.</a:t>
            </a:r>
            <a:r>
              <a:rPr lang="en-US" sz="3800" dirty="0"/>
              <a:t> In the context of handling the sacred truths within the teaching ministry of the church, Paul’s apostolic practice was not to allow women to enter that role.</a:t>
            </a:r>
          </a:p>
        </p:txBody>
      </p:sp>
      <p:sp>
        <p:nvSpPr>
          <p:cNvPr id="3" name="Text Placeholder 2">
            <a:extLst>
              <a:ext uri="{FF2B5EF4-FFF2-40B4-BE49-F238E27FC236}">
                <a16:creationId xmlns:a16="http://schemas.microsoft.com/office/drawing/2014/main" xmlns="" id="{CCB3E064-FEBC-4F69-A6CC-3EB45D77B94C}"/>
              </a:ext>
            </a:extLst>
          </p:cNvPr>
          <p:cNvSpPr>
            <a:spLocks noGrp="1"/>
          </p:cNvSpPr>
          <p:nvPr>
            <p:ph type="body" sz="quarter" idx="13"/>
          </p:nvPr>
        </p:nvSpPr>
        <p:spPr/>
        <p:txBody>
          <a:bodyPr>
            <a:normAutofit/>
          </a:bodyPr>
          <a:lstStyle/>
          <a:p>
            <a:r>
              <a:rPr lang="en-US" sz="2400" dirty="0"/>
              <a:t>James R. White</a:t>
            </a:r>
          </a:p>
        </p:txBody>
      </p:sp>
      <p:sp>
        <p:nvSpPr>
          <p:cNvPr id="4" name="Text Placeholder 3">
            <a:extLst>
              <a:ext uri="{FF2B5EF4-FFF2-40B4-BE49-F238E27FC236}">
                <a16:creationId xmlns:a16="http://schemas.microsoft.com/office/drawing/2014/main" xmlns="" id="{7FE6130C-1E78-488F-BFDF-F1EA99F62F4D}"/>
              </a:ext>
            </a:extLst>
          </p:cNvPr>
          <p:cNvSpPr>
            <a:spLocks noGrp="1"/>
          </p:cNvSpPr>
          <p:nvPr>
            <p:ph type="body" idx="1"/>
          </p:nvPr>
        </p:nvSpPr>
        <p:spPr>
          <a:xfrm>
            <a:off x="1295401" y="4739054"/>
            <a:ext cx="9609666" cy="1136812"/>
          </a:xfrm>
        </p:spPr>
        <p:txBody>
          <a:bodyPr>
            <a:normAutofit/>
          </a:bodyPr>
          <a:lstStyle/>
          <a:p>
            <a:r>
              <a:rPr lang="en-US" sz="2400" i="1" dirty="0"/>
              <a:t>Pulpit Crimes</a:t>
            </a:r>
            <a:r>
              <a:rPr lang="en-US" sz="2400" dirty="0"/>
              <a:t>, 59.</a:t>
            </a:r>
          </a:p>
        </p:txBody>
      </p:sp>
    </p:spTree>
    <p:extLst>
      <p:ext uri="{BB962C8B-B14F-4D97-AF65-F5344CB8AC3E}">
        <p14:creationId xmlns:p14="http://schemas.microsoft.com/office/powerpoint/2010/main" val="410577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DBA2F-1F62-4D15-8FCA-2BC3D6E8DFF8}"/>
              </a:ext>
            </a:extLst>
          </p:cNvPr>
          <p:cNvSpPr>
            <a:spLocks noGrp="1"/>
          </p:cNvSpPr>
          <p:nvPr>
            <p:ph type="title"/>
          </p:nvPr>
        </p:nvSpPr>
        <p:spPr>
          <a:xfrm>
            <a:off x="1295402" y="982132"/>
            <a:ext cx="9601196" cy="5161216"/>
          </a:xfrm>
        </p:spPr>
        <p:txBody>
          <a:bodyPr>
            <a:normAutofit/>
          </a:bodyPr>
          <a:lstStyle/>
          <a:p>
            <a:r>
              <a:rPr lang="en-US" sz="3400" dirty="0"/>
              <a:t>In summary: </a:t>
            </a:r>
            <a:r>
              <a:rPr lang="en-US" sz="3400" i="1" dirty="0"/>
              <a:t>complementarians agree on the clarity of principle…</a:t>
            </a:r>
            <a:br>
              <a:rPr lang="en-US" sz="3400" i="1" dirty="0"/>
            </a:br>
            <a:r>
              <a:rPr lang="en-US" sz="3400" b="1" dirty="0"/>
              <a:t>except when it comes to 1 Timothy 2:11-12</a:t>
            </a:r>
            <a:r>
              <a:rPr lang="en-US" sz="3400" dirty="0"/>
              <a:t>.</a:t>
            </a:r>
          </a:p>
        </p:txBody>
      </p:sp>
    </p:spTree>
    <p:extLst>
      <p:ext uri="{BB962C8B-B14F-4D97-AF65-F5344CB8AC3E}">
        <p14:creationId xmlns:p14="http://schemas.microsoft.com/office/powerpoint/2010/main" val="262359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DBA2F-1F62-4D15-8FCA-2BC3D6E8DFF8}"/>
              </a:ext>
            </a:extLst>
          </p:cNvPr>
          <p:cNvSpPr>
            <a:spLocks noGrp="1"/>
          </p:cNvSpPr>
          <p:nvPr>
            <p:ph type="title"/>
          </p:nvPr>
        </p:nvSpPr>
        <p:spPr/>
        <p:txBody>
          <a:bodyPr>
            <a:normAutofit fontScale="90000"/>
          </a:bodyPr>
          <a:lstStyle/>
          <a:p>
            <a:r>
              <a:rPr lang="en-US" sz="3400" dirty="0"/>
              <a:t>Scholars Not Determined on Forbidding Women in Ministry Aren’t Caught in this Horrendous Inconsistency</a:t>
            </a:r>
          </a:p>
        </p:txBody>
      </p:sp>
      <p:sp>
        <p:nvSpPr>
          <p:cNvPr id="3" name="Content Placeholder 2">
            <a:extLst>
              <a:ext uri="{FF2B5EF4-FFF2-40B4-BE49-F238E27FC236}">
                <a16:creationId xmlns:a16="http://schemas.microsoft.com/office/drawing/2014/main" xmlns="" id="{BB3174DF-F8D3-4E83-896C-B38AFD711715}"/>
              </a:ext>
            </a:extLst>
          </p:cNvPr>
          <p:cNvSpPr>
            <a:spLocks noGrp="1"/>
          </p:cNvSpPr>
          <p:nvPr>
            <p:ph idx="1"/>
          </p:nvPr>
        </p:nvSpPr>
        <p:spPr/>
        <p:txBody>
          <a:bodyPr>
            <a:normAutofit/>
          </a:bodyPr>
          <a:lstStyle/>
          <a:p>
            <a:pPr marL="514350" indent="-514350">
              <a:buFont typeface="+mj-lt"/>
              <a:buAutoNum type="arabicPeriod"/>
            </a:pPr>
            <a:r>
              <a:rPr lang="en-US" sz="2600" dirty="0" err="1"/>
              <a:t>Liefeld</a:t>
            </a:r>
            <a:r>
              <a:rPr lang="en-US" sz="2600" dirty="0"/>
              <a:t>, “A Plural Ministry Response,” </a:t>
            </a:r>
            <a:r>
              <a:rPr lang="en-US" sz="2600" i="1" dirty="0"/>
              <a:t>Four Views, </a:t>
            </a:r>
            <a:r>
              <a:rPr lang="en-US" sz="2600" dirty="0"/>
              <a:t>113-14.</a:t>
            </a:r>
          </a:p>
          <a:p>
            <a:pPr marL="514350" indent="-514350">
              <a:buFont typeface="+mj-lt"/>
              <a:buAutoNum type="arabicPeriod"/>
            </a:pPr>
            <a:r>
              <a:rPr lang="en-US" sz="2600" dirty="0"/>
              <a:t>Groothuis, </a:t>
            </a:r>
            <a:r>
              <a:rPr lang="en-US" sz="2600" i="1" dirty="0"/>
              <a:t>Women Caught in the Conflict, </a:t>
            </a:r>
            <a:r>
              <a:rPr lang="en-US" sz="2600" dirty="0"/>
              <a:t>113.</a:t>
            </a:r>
          </a:p>
          <a:p>
            <a:pPr marL="514350" indent="-514350">
              <a:buFont typeface="+mj-lt"/>
              <a:buAutoNum type="arabicPeriod"/>
            </a:pPr>
            <a:r>
              <a:rPr lang="en-US" sz="2600" dirty="0"/>
              <a:t>Johnston, “Biblical Authority,” 31.</a:t>
            </a:r>
          </a:p>
          <a:p>
            <a:pPr marL="514350" indent="-514350">
              <a:buFont typeface="+mj-lt"/>
              <a:buAutoNum type="arabicPeriod"/>
            </a:pPr>
            <a:r>
              <a:rPr lang="en-US" sz="2600" dirty="0"/>
              <a:t>Hull, </a:t>
            </a:r>
            <a:r>
              <a:rPr lang="en-US" sz="2600" i="1" dirty="0"/>
              <a:t>Equal to Serve, </a:t>
            </a:r>
            <a:r>
              <a:rPr lang="en-US" sz="2600" dirty="0"/>
              <a:t>184-87. </a:t>
            </a:r>
          </a:p>
          <a:p>
            <a:pPr marL="514350" indent="-514350">
              <a:buFont typeface="+mj-lt"/>
              <a:buAutoNum type="arabicPeriod"/>
            </a:pPr>
            <a:r>
              <a:rPr lang="en-US" sz="2600" dirty="0"/>
              <a:t>Pierce, “Evangelicals and Gender Roles in the 1990s,” </a:t>
            </a:r>
            <a:r>
              <a:rPr lang="en-US" sz="2600" i="1" dirty="0"/>
              <a:t>JETS 36, </a:t>
            </a:r>
            <a:r>
              <a:rPr lang="en-US" sz="2600" dirty="0"/>
              <a:t>345.</a:t>
            </a:r>
          </a:p>
          <a:p>
            <a:pPr marL="514350" indent="-514350">
              <a:buFont typeface="+mj-lt"/>
              <a:buAutoNum type="arabicPeriod"/>
            </a:pPr>
            <a:r>
              <a:rPr lang="en-US" sz="2600" dirty="0"/>
              <a:t>Nicole, “Biblical Authority and Feminist Aspirations,” 46. </a:t>
            </a:r>
          </a:p>
        </p:txBody>
      </p:sp>
    </p:spTree>
    <p:extLst>
      <p:ext uri="{BB962C8B-B14F-4D97-AF65-F5344CB8AC3E}">
        <p14:creationId xmlns:p14="http://schemas.microsoft.com/office/powerpoint/2010/main" val="2851774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DBA2F-1F62-4D15-8FCA-2BC3D6E8DFF8}"/>
              </a:ext>
            </a:extLst>
          </p:cNvPr>
          <p:cNvSpPr>
            <a:spLocks noGrp="1"/>
          </p:cNvSpPr>
          <p:nvPr>
            <p:ph type="title"/>
          </p:nvPr>
        </p:nvSpPr>
        <p:spPr/>
        <p:txBody>
          <a:bodyPr>
            <a:normAutofit/>
          </a:bodyPr>
          <a:lstStyle/>
          <a:p>
            <a:r>
              <a:rPr lang="en-US" sz="3400" dirty="0"/>
              <a:t>“Revisiting the Clarity of 1 Tim 2:12,” </a:t>
            </a:r>
            <a:r>
              <a:rPr lang="en-US" sz="3400" i="1" dirty="0"/>
              <a:t>JETS </a:t>
            </a:r>
            <a:r>
              <a:rPr lang="en-US" sz="3400" dirty="0"/>
              <a:t>59:1 (2016)</a:t>
            </a:r>
            <a:endParaRPr lang="en-US" sz="3400" i="1" dirty="0"/>
          </a:p>
        </p:txBody>
      </p:sp>
      <p:sp>
        <p:nvSpPr>
          <p:cNvPr id="3" name="Content Placeholder 2">
            <a:extLst>
              <a:ext uri="{FF2B5EF4-FFF2-40B4-BE49-F238E27FC236}">
                <a16:creationId xmlns:a16="http://schemas.microsoft.com/office/drawing/2014/main" xmlns="" id="{BB3174DF-F8D3-4E83-896C-B38AFD711715}"/>
              </a:ext>
            </a:extLst>
          </p:cNvPr>
          <p:cNvSpPr>
            <a:spLocks noGrp="1"/>
          </p:cNvSpPr>
          <p:nvPr>
            <p:ph idx="1"/>
          </p:nvPr>
        </p:nvSpPr>
        <p:spPr/>
        <p:txBody>
          <a:bodyPr>
            <a:normAutofit/>
          </a:bodyPr>
          <a:lstStyle/>
          <a:p>
            <a:pPr marL="0" indent="0" algn="ctr">
              <a:buNone/>
            </a:pPr>
            <a:r>
              <a:rPr lang="en-US" sz="2600" dirty="0"/>
              <a:t>“First Timothy 2:12 bears all of the marks of a non-“clear” passage …and yet it is hailed as the very “guide for understanding the role of women,” as the “clearest” of all on the matter, and as the final authority. The reasons why this is the case are not explicit, but one can only assume </a:t>
            </a:r>
            <a:r>
              <a:rPr lang="en-US" sz="2600" b="1" dirty="0"/>
              <a:t>it has to do with the perceived utility of the verse in the case against women pastors. </a:t>
            </a:r>
            <a:r>
              <a:rPr lang="en-US" sz="2600" dirty="0"/>
              <a:t>That is, </a:t>
            </a:r>
            <a:r>
              <a:rPr lang="en-US" sz="2600" b="1" dirty="0"/>
              <a:t>an unclear 1 Tim 2:12 is of no use to those wishing to wield the text</a:t>
            </a:r>
            <a:r>
              <a:rPr lang="en-US" sz="2600" dirty="0"/>
              <a:t> in a larger, more comprehensive theological argument in support of a complementarian position.”</a:t>
            </a:r>
          </a:p>
        </p:txBody>
      </p:sp>
    </p:spTree>
    <p:extLst>
      <p:ext uri="{BB962C8B-B14F-4D97-AF65-F5344CB8AC3E}">
        <p14:creationId xmlns:p14="http://schemas.microsoft.com/office/powerpoint/2010/main" val="1343875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52" y="639741"/>
            <a:ext cx="9601196" cy="1303867"/>
          </a:xfrm>
        </p:spPr>
        <p:txBody>
          <a:bodyPr/>
          <a:lstStyle/>
          <a:p>
            <a:r>
              <a:rPr lang="en-US"/>
              <a:t>More Double </a:t>
            </a:r>
            <a:r>
              <a:rPr lang="en-US" dirty="0"/>
              <a:t>Standards of Hermeneutics</a:t>
            </a:r>
          </a:p>
        </p:txBody>
      </p:sp>
      <p:sp>
        <p:nvSpPr>
          <p:cNvPr id="4" name="Content Placeholder 3"/>
          <p:cNvSpPr>
            <a:spLocks noGrp="1"/>
          </p:cNvSpPr>
          <p:nvPr>
            <p:ph sz="half" idx="1"/>
          </p:nvPr>
        </p:nvSpPr>
        <p:spPr/>
        <p:txBody>
          <a:bodyPr>
            <a:normAutofit fontScale="85000" lnSpcReduction="20000"/>
          </a:bodyPr>
          <a:lstStyle/>
          <a:p>
            <a:r>
              <a:rPr lang="en-US" dirty="0"/>
              <a:t>She “holds a position of authority and takes the initiative.”</a:t>
            </a:r>
          </a:p>
          <a:p>
            <a:r>
              <a:rPr lang="en-US" dirty="0"/>
              <a:t>“acts as a war prophet, calling and commissioning Barak to lead men in battle”</a:t>
            </a:r>
          </a:p>
          <a:p>
            <a:r>
              <a:rPr lang="en-US" dirty="0"/>
              <a:t>“acted as a final court of appeal”</a:t>
            </a:r>
          </a:p>
          <a:p>
            <a:r>
              <a:rPr lang="en-US" dirty="0"/>
              <a:t>“the effective ruler of the nation as a whole”</a:t>
            </a:r>
          </a:p>
          <a:p>
            <a:r>
              <a:rPr lang="en-US" dirty="0"/>
              <a:t>Sitting under palm is “formal sense of presiding, in her case as a judge.”</a:t>
            </a:r>
          </a:p>
        </p:txBody>
      </p:sp>
      <p:sp>
        <p:nvSpPr>
          <p:cNvPr id="6" name="Content Placeholder 5"/>
          <p:cNvSpPr>
            <a:spLocks noGrp="1"/>
          </p:cNvSpPr>
          <p:nvPr>
            <p:ph sz="half" idx="2"/>
          </p:nvPr>
        </p:nvSpPr>
        <p:spPr/>
        <p:txBody>
          <a:bodyPr>
            <a:normAutofit fontScale="92500"/>
          </a:bodyPr>
          <a:lstStyle/>
          <a:p>
            <a:r>
              <a:rPr lang="en-US" dirty="0"/>
              <a:t>“Deborah did not prophecy in public”</a:t>
            </a:r>
          </a:p>
          <a:p>
            <a:r>
              <a:rPr lang="en-US" dirty="0"/>
              <a:t>“Did not exercise leadership over men as the other judges did.”</a:t>
            </a:r>
          </a:p>
          <a:p>
            <a:r>
              <a:rPr lang="en-US" dirty="0"/>
              <a:t>Sitting under palm means she “did not go out and publicly proclaim the word of the Lord. Instead, individuals came to her in private for a word from the Lord.” </a:t>
            </a:r>
          </a:p>
        </p:txBody>
      </p:sp>
      <p:sp>
        <p:nvSpPr>
          <p:cNvPr id="3" name="Text Placeholder 2"/>
          <p:cNvSpPr>
            <a:spLocks noGrp="1"/>
          </p:cNvSpPr>
          <p:nvPr>
            <p:ph type="body" idx="4294967295"/>
          </p:nvPr>
        </p:nvSpPr>
        <p:spPr>
          <a:xfrm>
            <a:off x="1295402" y="1943608"/>
            <a:ext cx="4803557" cy="762000"/>
          </a:xfrm>
        </p:spPr>
        <p:txBody>
          <a:bodyPr>
            <a:normAutofit/>
          </a:bodyPr>
          <a:lstStyle/>
          <a:p>
            <a:pPr marL="0" indent="0">
              <a:buNone/>
            </a:pPr>
            <a:r>
              <a:rPr lang="en-US" dirty="0"/>
              <a:t>Barry Webb on Deborah in NICOT</a:t>
            </a:r>
          </a:p>
        </p:txBody>
      </p:sp>
      <p:sp>
        <p:nvSpPr>
          <p:cNvPr id="5" name="Text Placeholder 4"/>
          <p:cNvSpPr>
            <a:spLocks noGrp="1"/>
          </p:cNvSpPr>
          <p:nvPr>
            <p:ph type="body" sz="quarter" idx="4294967295"/>
          </p:nvPr>
        </p:nvSpPr>
        <p:spPr>
          <a:xfrm>
            <a:off x="6263551" y="1980963"/>
            <a:ext cx="4418012" cy="762000"/>
          </a:xfrm>
        </p:spPr>
        <p:txBody>
          <a:bodyPr/>
          <a:lstStyle/>
          <a:p>
            <a:pPr marL="0" indent="0">
              <a:buNone/>
            </a:pPr>
            <a:r>
              <a:rPr lang="en-US" dirty="0"/>
              <a:t>Schreiner on Deborah in </a:t>
            </a:r>
            <a:r>
              <a:rPr lang="en-US" i="1" dirty="0"/>
              <a:t>RBMW</a:t>
            </a:r>
          </a:p>
        </p:txBody>
      </p:sp>
      <p:sp>
        <p:nvSpPr>
          <p:cNvPr id="7" name="Text Placeholder 2">
            <a:extLst>
              <a:ext uri="{FF2B5EF4-FFF2-40B4-BE49-F238E27FC236}">
                <a16:creationId xmlns:a16="http://schemas.microsoft.com/office/drawing/2014/main" xmlns="" id="{08F1DC0E-F694-4401-9B85-A97FDF146E72}"/>
              </a:ext>
            </a:extLst>
          </p:cNvPr>
          <p:cNvSpPr txBox="1">
            <a:spLocks/>
          </p:cNvSpPr>
          <p:nvPr/>
        </p:nvSpPr>
        <p:spPr>
          <a:xfrm>
            <a:off x="3455490" y="5609010"/>
            <a:ext cx="5369323"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b="1" dirty="0">
                <a:latin typeface="Corbel"/>
              </a:rPr>
              <a:t>Both are explicitly complementarian!</a:t>
            </a:r>
          </a:p>
        </p:txBody>
      </p:sp>
    </p:spTree>
    <p:extLst>
      <p:ext uri="{BB962C8B-B14F-4D97-AF65-F5344CB8AC3E}">
        <p14:creationId xmlns:p14="http://schemas.microsoft.com/office/powerpoint/2010/main" val="41351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1000"/>
                                        <p:tgtEl>
                                          <p:spTgt spid="7">
                                            <p:txEl>
                                              <p:pRg st="0" end="0"/>
                                            </p:txEl>
                                          </p:spTgt>
                                        </p:tgtEl>
                                      </p:cBhvr>
                                    </p:animEffect>
                                    <p:anim calcmode="lin" valueType="num">
                                      <p:cBhvr>
                                        <p:cTn id="5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Happen?</a:t>
            </a:r>
          </a:p>
        </p:txBody>
      </p:sp>
      <p:sp>
        <p:nvSpPr>
          <p:cNvPr id="3" name="Content Placeholder 13">
            <a:extLst>
              <a:ext uri="{FF2B5EF4-FFF2-40B4-BE49-F238E27FC236}">
                <a16:creationId xmlns:a16="http://schemas.microsoft.com/office/drawing/2014/main" xmlns="" id="{75CB5434-73FB-4931-A8EA-50D25614D2BF}"/>
              </a:ext>
            </a:extLst>
          </p:cNvPr>
          <p:cNvSpPr txBox="1">
            <a:spLocks/>
          </p:cNvSpPr>
          <p:nvPr/>
        </p:nvSpPr>
        <p:spPr>
          <a:xfrm>
            <a:off x="1524002" y="1905000"/>
            <a:ext cx="9144000" cy="4267200"/>
          </a:xfrm>
          <a:prstGeom prst="rect">
            <a:avLst/>
          </a:prstGeom>
        </p:spPr>
        <p:txBody>
          <a:bodyPr>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endParaRPr lang="en-US" dirty="0">
              <a:solidFill>
                <a:prstClr val="white"/>
              </a:solidFill>
              <a:latin typeface="Corbel"/>
            </a:endParaRPr>
          </a:p>
          <a:p>
            <a:endParaRPr lang="en-US" dirty="0">
              <a:solidFill>
                <a:prstClr val="white"/>
              </a:solidFill>
              <a:latin typeface="Corbel"/>
            </a:endParaRPr>
          </a:p>
        </p:txBody>
      </p:sp>
      <p:sp>
        <p:nvSpPr>
          <p:cNvPr id="7" name="Rectangle 6">
            <a:extLst>
              <a:ext uri="{FF2B5EF4-FFF2-40B4-BE49-F238E27FC236}">
                <a16:creationId xmlns:a16="http://schemas.microsoft.com/office/drawing/2014/main" xmlns="" id="{05590E96-395F-4B90-B2A9-39BED432B3A6}"/>
              </a:ext>
            </a:extLst>
          </p:cNvPr>
          <p:cNvSpPr/>
          <p:nvPr/>
        </p:nvSpPr>
        <p:spPr>
          <a:xfrm>
            <a:off x="1524001" y="2751771"/>
            <a:ext cx="8623175" cy="3108543"/>
          </a:xfrm>
          <a:prstGeom prst="rect">
            <a:avLst/>
          </a:prstGeom>
        </p:spPr>
        <p:txBody>
          <a:bodyPr wrap="square">
            <a:spAutoFit/>
          </a:bodyPr>
          <a:lstStyle/>
          <a:p>
            <a:r>
              <a:rPr lang="en-US" sz="2800" dirty="0">
                <a:latin typeface="Corbel"/>
              </a:rPr>
              <a:t>Context is different: one academic, another preaching to choir. </a:t>
            </a:r>
            <a:r>
              <a:rPr lang="en-US" sz="2800" i="1" dirty="0">
                <a:latin typeface="Corbel"/>
              </a:rPr>
              <a:t>This</a:t>
            </a:r>
            <a:r>
              <a:rPr lang="en-US" sz="2800" dirty="0">
                <a:latin typeface="Corbel"/>
              </a:rPr>
              <a:t> determines the exegetical outcome. </a:t>
            </a:r>
          </a:p>
          <a:p>
            <a:endParaRPr lang="en-US" sz="2800" dirty="0">
              <a:latin typeface="Corbel"/>
            </a:endParaRPr>
          </a:p>
          <a:p>
            <a:r>
              <a:rPr lang="en-US" sz="2800" b="1" dirty="0">
                <a:latin typeface="Corbel"/>
              </a:rPr>
              <a:t>Implication</a:t>
            </a:r>
            <a:r>
              <a:rPr lang="en-US" sz="2800" dirty="0">
                <a:latin typeface="Corbel"/>
              </a:rPr>
              <a:t>: Complementarian interpretations of Judges 4-5 just cannot function within academic context. (But they </a:t>
            </a:r>
            <a:r>
              <a:rPr lang="en-US" sz="2800" i="1" dirty="0">
                <a:latin typeface="Corbel"/>
              </a:rPr>
              <a:t>can </a:t>
            </a:r>
            <a:r>
              <a:rPr lang="en-US" sz="2800" dirty="0">
                <a:latin typeface="Corbel"/>
              </a:rPr>
              <a:t>and </a:t>
            </a:r>
            <a:r>
              <a:rPr lang="en-US" sz="2800" i="1" dirty="0">
                <a:latin typeface="Corbel"/>
              </a:rPr>
              <a:t>must </a:t>
            </a:r>
            <a:r>
              <a:rPr lang="en-US" sz="2800" dirty="0">
                <a:latin typeface="Corbel"/>
              </a:rPr>
              <a:t>function within a polemic/apologetic context.)</a:t>
            </a:r>
          </a:p>
        </p:txBody>
      </p:sp>
    </p:spTree>
    <p:extLst>
      <p:ext uri="{BB962C8B-B14F-4D97-AF65-F5344CB8AC3E}">
        <p14:creationId xmlns:p14="http://schemas.microsoft.com/office/powerpoint/2010/main" val="221589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9BF44-1A35-45EF-8F58-7A2332F4EB9E}"/>
              </a:ext>
            </a:extLst>
          </p:cNvPr>
          <p:cNvSpPr>
            <a:spLocks noGrp="1"/>
          </p:cNvSpPr>
          <p:nvPr>
            <p:ph type="title"/>
          </p:nvPr>
        </p:nvSpPr>
        <p:spPr/>
        <p:txBody>
          <a:bodyPr/>
          <a:lstStyle/>
          <a:p>
            <a:r>
              <a:rPr lang="en-US" dirty="0"/>
              <a:t>Things We Didn’t Address</a:t>
            </a:r>
          </a:p>
        </p:txBody>
      </p:sp>
      <p:sp>
        <p:nvSpPr>
          <p:cNvPr id="3" name="Content Placeholder 2">
            <a:extLst>
              <a:ext uri="{FF2B5EF4-FFF2-40B4-BE49-F238E27FC236}">
                <a16:creationId xmlns:a16="http://schemas.microsoft.com/office/drawing/2014/main" xmlns="" id="{9353D687-D5A8-493B-9C6B-EFBD3269FA7B}"/>
              </a:ext>
            </a:extLst>
          </p:cNvPr>
          <p:cNvSpPr>
            <a:spLocks noGrp="1"/>
          </p:cNvSpPr>
          <p:nvPr>
            <p:ph idx="1"/>
          </p:nvPr>
        </p:nvSpPr>
        <p:spPr/>
        <p:txBody>
          <a:bodyPr>
            <a:normAutofit lnSpcReduction="10000"/>
          </a:bodyPr>
          <a:lstStyle/>
          <a:p>
            <a:r>
              <a:rPr lang="en-US" dirty="0"/>
              <a:t>Is this how we should do theology anyway? </a:t>
            </a:r>
          </a:p>
          <a:p>
            <a:pPr lvl="1"/>
            <a:r>
              <a:rPr lang="en-US" dirty="0"/>
              <a:t>(Answer: no!) Christian theology and ethics are done organically in an interconnected network and story, not simply proof-texting.</a:t>
            </a:r>
          </a:p>
          <a:p>
            <a:pPr lvl="1"/>
            <a:r>
              <a:rPr lang="en-US" dirty="0"/>
              <a:t>The Bible is not a collection of propositions and commands that we simply hear and then try to imitate. It’s like an atlas, a collection of maps, that orients us and shows us where we should be going. </a:t>
            </a:r>
          </a:p>
          <a:p>
            <a:r>
              <a:rPr lang="en-US" dirty="0"/>
              <a:t>Why would Paul (of all people), or any early Christian, permanently prohibit half the global church from (ever) preaching the gospel amidst their own congregation?</a:t>
            </a:r>
          </a:p>
          <a:p>
            <a:endParaRPr lang="en-US" dirty="0"/>
          </a:p>
        </p:txBody>
      </p:sp>
    </p:spTree>
    <p:extLst>
      <p:ext uri="{BB962C8B-B14F-4D97-AF65-F5344CB8AC3E}">
        <p14:creationId xmlns:p14="http://schemas.microsoft.com/office/powerpoint/2010/main" val="3302895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9BF44-1A35-45EF-8F58-7A2332F4EB9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9353D687-D5A8-493B-9C6B-EFBD3269FA7B}"/>
              </a:ext>
            </a:extLst>
          </p:cNvPr>
          <p:cNvSpPr>
            <a:spLocks noGrp="1"/>
          </p:cNvSpPr>
          <p:nvPr>
            <p:ph idx="1"/>
          </p:nvPr>
        </p:nvSpPr>
        <p:spPr/>
        <p:txBody>
          <a:bodyPr/>
          <a:lstStyle/>
          <a:p>
            <a:r>
              <a:rPr lang="en-US" dirty="0"/>
              <a:t>The immediate context itself has to do with social propriety and an attitude of humility before teachers, not generic ministries, “offices,” or “universal gender roles.”</a:t>
            </a:r>
          </a:p>
          <a:p>
            <a:r>
              <a:rPr lang="en-US" dirty="0"/>
              <a:t>Much of evangelical scholarship surrounding interpretations and applications of 1 Timothy 2:12 is largely an embarrassment. </a:t>
            </a:r>
          </a:p>
          <a:p>
            <a:r>
              <a:rPr lang="en-US" dirty="0"/>
              <a:t>Those forbidding women in ministry on the basis of this text have some explaining to do regarding their inconsistent method of hermeneutics—an approach that is evidently very biased against Christian women. </a:t>
            </a:r>
          </a:p>
        </p:txBody>
      </p:sp>
    </p:spTree>
    <p:extLst>
      <p:ext uri="{BB962C8B-B14F-4D97-AF65-F5344CB8AC3E}">
        <p14:creationId xmlns:p14="http://schemas.microsoft.com/office/powerpoint/2010/main" val="241601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0DA98-7A72-472F-9D30-F836A82E228B}"/>
              </a:ext>
            </a:extLst>
          </p:cNvPr>
          <p:cNvSpPr>
            <a:spLocks noGrp="1"/>
          </p:cNvSpPr>
          <p:nvPr>
            <p:ph type="title"/>
          </p:nvPr>
        </p:nvSpPr>
        <p:spPr/>
        <p:txBody>
          <a:bodyPr/>
          <a:lstStyle/>
          <a:p>
            <a:r>
              <a:rPr lang="en-US" dirty="0"/>
              <a:t>How do these tragedies happen?</a:t>
            </a:r>
          </a:p>
        </p:txBody>
      </p:sp>
      <p:sp>
        <p:nvSpPr>
          <p:cNvPr id="3" name="Content Placeholder 2">
            <a:extLst>
              <a:ext uri="{FF2B5EF4-FFF2-40B4-BE49-F238E27FC236}">
                <a16:creationId xmlns:a16="http://schemas.microsoft.com/office/drawing/2014/main" xmlns="" id="{390CBA88-94F8-4188-9496-E82C71B5A5B6}"/>
              </a:ext>
            </a:extLst>
          </p:cNvPr>
          <p:cNvSpPr>
            <a:spLocks noGrp="1"/>
          </p:cNvSpPr>
          <p:nvPr>
            <p:ph idx="1"/>
          </p:nvPr>
        </p:nvSpPr>
        <p:spPr/>
        <p:txBody>
          <a:bodyPr>
            <a:normAutofit fontScale="92500" lnSpcReduction="10000"/>
          </a:bodyPr>
          <a:lstStyle/>
          <a:p>
            <a:r>
              <a:rPr lang="en-US" dirty="0"/>
              <a:t>Argument of “these are only </a:t>
            </a:r>
            <a:r>
              <a:rPr lang="en-US" i="1" dirty="0"/>
              <a:t>abuses </a:t>
            </a:r>
            <a:r>
              <a:rPr lang="en-US" dirty="0"/>
              <a:t>of proper female subordination and male headship” only goes so far. (Are there “good” versions of slavery or rape?)</a:t>
            </a:r>
          </a:p>
          <a:p>
            <a:r>
              <a:rPr lang="en-US" dirty="0"/>
              <a:t>Literally: </a:t>
            </a:r>
            <a:r>
              <a:rPr lang="en-US" i="1" dirty="0"/>
              <a:t>how? </a:t>
            </a:r>
            <a:r>
              <a:rPr lang="en-US" dirty="0"/>
              <a:t>What are the means, mechanisms, language games, cultural customs, movies, books, stories and narratives, policies and procedures, administrative structures, denominations, institutions, political ploys, theologies and philosophies, etc., that give rise to all of this? </a:t>
            </a:r>
          </a:p>
          <a:p>
            <a:r>
              <a:rPr lang="en-US" b="1" dirty="0"/>
              <a:t>Focus of this presentation</a:t>
            </a:r>
            <a:r>
              <a:rPr lang="en-US" dirty="0"/>
              <a:t>: a hermeneutic (way of interpreting texts) that legitimizes </a:t>
            </a:r>
            <a:r>
              <a:rPr lang="en-US" dirty="0" err="1"/>
              <a:t>partriarchalism</a:t>
            </a:r>
            <a:r>
              <a:rPr lang="en-US" dirty="0"/>
              <a:t> and sexism in the church. Particularly powerful given prominent place of the Bible in Christianity. It’s “authoritative.” </a:t>
            </a:r>
          </a:p>
        </p:txBody>
      </p:sp>
    </p:spTree>
    <p:extLst>
      <p:ext uri="{BB962C8B-B14F-4D97-AF65-F5344CB8AC3E}">
        <p14:creationId xmlns:p14="http://schemas.microsoft.com/office/powerpoint/2010/main" val="41813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430C8-4A34-4B7E-9FB7-F9067248BC3C}"/>
              </a:ext>
            </a:extLst>
          </p:cNvPr>
          <p:cNvSpPr>
            <a:spLocks noGrp="1"/>
          </p:cNvSpPr>
          <p:nvPr>
            <p:ph type="title"/>
          </p:nvPr>
        </p:nvSpPr>
        <p:spPr/>
        <p:txBody>
          <a:bodyPr/>
          <a:lstStyle/>
          <a:p>
            <a:r>
              <a:rPr lang="en-US" dirty="0"/>
              <a:t>Brief Word about Some Words</a:t>
            </a:r>
          </a:p>
        </p:txBody>
      </p:sp>
      <p:sp>
        <p:nvSpPr>
          <p:cNvPr id="3" name="Content Placeholder 2">
            <a:extLst>
              <a:ext uri="{FF2B5EF4-FFF2-40B4-BE49-F238E27FC236}">
                <a16:creationId xmlns:a16="http://schemas.microsoft.com/office/drawing/2014/main" xmlns="" id="{984AF163-62A0-4A14-9A25-83C59F0D470E}"/>
              </a:ext>
            </a:extLst>
          </p:cNvPr>
          <p:cNvSpPr>
            <a:spLocks noGrp="1"/>
          </p:cNvSpPr>
          <p:nvPr>
            <p:ph idx="1"/>
          </p:nvPr>
        </p:nvSpPr>
        <p:spPr/>
        <p:txBody>
          <a:bodyPr/>
          <a:lstStyle/>
          <a:p>
            <a:r>
              <a:rPr lang="en-US" dirty="0"/>
              <a:t>In “sexism,” I’m not referring to “discrimination based on sex” as much as </a:t>
            </a:r>
            <a:r>
              <a:rPr lang="en-US" i="1" dirty="0"/>
              <a:t>patriarchalism</a:t>
            </a:r>
            <a:r>
              <a:rPr lang="en-US" dirty="0"/>
              <a:t>, a system/structure of power where men rule over women. </a:t>
            </a:r>
          </a:p>
          <a:p>
            <a:r>
              <a:rPr lang="en-US" dirty="0"/>
              <a:t>The hermeneutic we’ll look at is also </a:t>
            </a:r>
            <a:r>
              <a:rPr lang="en-US" i="1" dirty="0"/>
              <a:t>androcentric</a:t>
            </a:r>
            <a:r>
              <a:rPr lang="en-US" dirty="0"/>
              <a:t> (male-centered); women, femaleness, and women’s opinions are excluded by default. Man (male) is the measure of all things. </a:t>
            </a:r>
          </a:p>
          <a:p>
            <a:r>
              <a:rPr lang="en-US" dirty="0"/>
              <a:t>Finally, what follows is a condensed version of a paper published in </a:t>
            </a:r>
            <a:r>
              <a:rPr lang="en-US" i="1" dirty="0"/>
              <a:t>JETS, </a:t>
            </a:r>
            <a:r>
              <a:rPr lang="en-US" dirty="0"/>
              <a:t>which was also a revised chapter from my doctoral dissertation. </a:t>
            </a:r>
          </a:p>
        </p:txBody>
      </p:sp>
    </p:spTree>
    <p:extLst>
      <p:ext uri="{BB962C8B-B14F-4D97-AF65-F5344CB8AC3E}">
        <p14:creationId xmlns:p14="http://schemas.microsoft.com/office/powerpoint/2010/main" val="266007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778BE77-6D33-4732-93F4-2952341BD9C5}"/>
              </a:ext>
            </a:extLst>
          </p:cNvPr>
          <p:cNvSpPr>
            <a:spLocks noGrp="1"/>
          </p:cNvSpPr>
          <p:nvPr>
            <p:ph type="title"/>
          </p:nvPr>
        </p:nvSpPr>
        <p:spPr/>
        <p:txBody>
          <a:bodyPr/>
          <a:lstStyle/>
          <a:p>
            <a:r>
              <a:rPr lang="en-US" dirty="0"/>
              <a:t>A. The Clarity Rule</a:t>
            </a:r>
          </a:p>
        </p:txBody>
      </p:sp>
      <p:sp>
        <p:nvSpPr>
          <p:cNvPr id="5" name="Text Placeholder 4">
            <a:extLst>
              <a:ext uri="{FF2B5EF4-FFF2-40B4-BE49-F238E27FC236}">
                <a16:creationId xmlns:a16="http://schemas.microsoft.com/office/drawing/2014/main" xmlns="" id="{D967F47F-45D9-4B56-BBD1-5E9418F0766F}"/>
              </a:ext>
            </a:extLst>
          </p:cNvPr>
          <p:cNvSpPr>
            <a:spLocks noGrp="1"/>
          </p:cNvSpPr>
          <p:nvPr>
            <p:ph type="body" idx="1"/>
          </p:nvPr>
        </p:nvSpPr>
        <p:spPr/>
        <p:txBody>
          <a:bodyPr>
            <a:normAutofit fontScale="92500"/>
          </a:bodyPr>
          <a:lstStyle/>
          <a:p>
            <a:r>
              <a:rPr lang="en-US" dirty="0"/>
              <a:t>A generally accepted principle of biblical interpretation is that the less obscure passages are given more weight than the more obscure. </a:t>
            </a:r>
          </a:p>
        </p:txBody>
      </p:sp>
    </p:spTree>
    <p:extLst>
      <p:ext uri="{BB962C8B-B14F-4D97-AF65-F5344CB8AC3E}">
        <p14:creationId xmlns:p14="http://schemas.microsoft.com/office/powerpoint/2010/main" val="10731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28CF9-EA1D-49BA-9183-D15E0BF88DBA}"/>
              </a:ext>
            </a:extLst>
          </p:cNvPr>
          <p:cNvSpPr>
            <a:spLocks noGrp="1"/>
          </p:cNvSpPr>
          <p:nvPr>
            <p:ph type="title"/>
          </p:nvPr>
        </p:nvSpPr>
        <p:spPr/>
        <p:txBody>
          <a:bodyPr/>
          <a:lstStyle/>
          <a:p>
            <a:r>
              <a:rPr lang="en-US" dirty="0"/>
              <a:t>Westminster/London Baptist Confession</a:t>
            </a:r>
          </a:p>
        </p:txBody>
      </p:sp>
      <p:sp>
        <p:nvSpPr>
          <p:cNvPr id="3" name="Content Placeholder 2">
            <a:extLst>
              <a:ext uri="{FF2B5EF4-FFF2-40B4-BE49-F238E27FC236}">
                <a16:creationId xmlns:a16="http://schemas.microsoft.com/office/drawing/2014/main" xmlns="" id="{06644A3E-5F89-42D7-8164-02E7C86685E7}"/>
              </a:ext>
            </a:extLst>
          </p:cNvPr>
          <p:cNvSpPr>
            <a:spLocks noGrp="1"/>
          </p:cNvSpPr>
          <p:nvPr>
            <p:ph idx="1"/>
          </p:nvPr>
        </p:nvSpPr>
        <p:spPr/>
        <p:txBody>
          <a:bodyPr>
            <a:normAutofit/>
          </a:bodyPr>
          <a:lstStyle/>
          <a:p>
            <a:pPr marL="0" indent="0" algn="ctr">
              <a:buNone/>
            </a:pPr>
            <a:r>
              <a:rPr lang="en-US" sz="3600" i="1" dirty="0"/>
              <a:t>“All things in Scripture are not alike plain in themselves, nor alike clear unto all … when there is a question about the true and full sense of any Scripture (which is not manifold, but one), </a:t>
            </a:r>
            <a:r>
              <a:rPr lang="en-US" sz="3600" b="1" i="1" dirty="0"/>
              <a:t>it must be searched and known by other places that speak more clearly</a:t>
            </a:r>
            <a:r>
              <a:rPr lang="en-US" sz="3600" i="1" dirty="0"/>
              <a:t>.” (1.7-1.9)</a:t>
            </a:r>
          </a:p>
          <a:p>
            <a:pPr marL="0" indent="0">
              <a:buNone/>
            </a:pPr>
            <a:endParaRPr lang="en-US" dirty="0"/>
          </a:p>
        </p:txBody>
      </p:sp>
    </p:spTree>
    <p:extLst>
      <p:ext uri="{BB962C8B-B14F-4D97-AF65-F5344CB8AC3E}">
        <p14:creationId xmlns:p14="http://schemas.microsoft.com/office/powerpoint/2010/main" val="345184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28CF9-EA1D-49BA-9183-D15E0BF88DBA}"/>
              </a:ext>
            </a:extLst>
          </p:cNvPr>
          <p:cNvSpPr>
            <a:spLocks noGrp="1"/>
          </p:cNvSpPr>
          <p:nvPr>
            <p:ph type="title"/>
          </p:nvPr>
        </p:nvSpPr>
        <p:spPr/>
        <p:txBody>
          <a:bodyPr>
            <a:normAutofit/>
          </a:bodyPr>
          <a:lstStyle/>
          <a:p>
            <a:r>
              <a:rPr lang="en-US" dirty="0"/>
              <a:t>Explicitly affirmed by both sides of debate</a:t>
            </a:r>
          </a:p>
        </p:txBody>
      </p:sp>
      <p:sp>
        <p:nvSpPr>
          <p:cNvPr id="4" name="Text Placeholder 3">
            <a:extLst>
              <a:ext uri="{FF2B5EF4-FFF2-40B4-BE49-F238E27FC236}">
                <a16:creationId xmlns:a16="http://schemas.microsoft.com/office/drawing/2014/main" xmlns="" id="{2B2E3314-3E9C-41E6-89CE-ECD4F0A6793C}"/>
              </a:ext>
            </a:extLst>
          </p:cNvPr>
          <p:cNvSpPr>
            <a:spLocks noGrp="1"/>
          </p:cNvSpPr>
          <p:nvPr>
            <p:ph type="body" idx="1"/>
          </p:nvPr>
        </p:nvSpPr>
        <p:spPr/>
        <p:txBody>
          <a:bodyPr/>
          <a:lstStyle/>
          <a:p>
            <a:r>
              <a:rPr lang="en-US" dirty="0"/>
              <a:t>Complementarian</a:t>
            </a:r>
          </a:p>
        </p:txBody>
      </p:sp>
      <p:sp>
        <p:nvSpPr>
          <p:cNvPr id="3" name="Content Placeholder 2">
            <a:extLst>
              <a:ext uri="{FF2B5EF4-FFF2-40B4-BE49-F238E27FC236}">
                <a16:creationId xmlns:a16="http://schemas.microsoft.com/office/drawing/2014/main" xmlns="" id="{06644A3E-5F89-42D7-8164-02E7C86685E7}"/>
              </a:ext>
            </a:extLst>
          </p:cNvPr>
          <p:cNvSpPr>
            <a:spLocks noGrp="1"/>
          </p:cNvSpPr>
          <p:nvPr>
            <p:ph sz="half" idx="2"/>
          </p:nvPr>
        </p:nvSpPr>
        <p:spPr/>
        <p:txBody>
          <a:bodyPr>
            <a:normAutofit fontScale="85000" lnSpcReduction="20000"/>
          </a:bodyPr>
          <a:lstStyle/>
          <a:p>
            <a:r>
              <a:rPr lang="en-US" dirty="0"/>
              <a:t>Packer, “Infallible Scripture,” 350.</a:t>
            </a:r>
          </a:p>
          <a:p>
            <a:r>
              <a:rPr lang="en-US" dirty="0"/>
              <a:t>McCartney and Clayton, </a:t>
            </a:r>
            <a:r>
              <a:rPr lang="en-US" i="1" dirty="0"/>
              <a:t>Let the Reader Understand, </a:t>
            </a:r>
            <a:r>
              <a:rPr lang="en-US" dirty="0"/>
              <a:t>350</a:t>
            </a:r>
          </a:p>
          <a:p>
            <a:r>
              <a:rPr lang="en-US" dirty="0"/>
              <a:t>Köstenberger and Patterson, </a:t>
            </a:r>
            <a:r>
              <a:rPr lang="en-US" i="1" dirty="0"/>
              <a:t>Invitation to Biblical Interpretation, </a:t>
            </a:r>
            <a:r>
              <a:rPr lang="en-US" dirty="0"/>
              <a:t>493.</a:t>
            </a:r>
          </a:p>
          <a:p>
            <a:r>
              <a:rPr lang="en-US" dirty="0"/>
              <a:t>White, </a:t>
            </a:r>
            <a:r>
              <a:rPr lang="en-US" i="1" dirty="0"/>
              <a:t>What Every Christian Needs to Know About Qur’an, </a:t>
            </a:r>
            <a:r>
              <a:rPr lang="en-US" dirty="0"/>
              <a:t>153.</a:t>
            </a:r>
          </a:p>
          <a:p>
            <a:r>
              <a:rPr lang="en-US" dirty="0"/>
              <a:t>Schreiner, </a:t>
            </a:r>
            <a:r>
              <a:rPr lang="en-US" i="1" dirty="0"/>
              <a:t>Two Views, </a:t>
            </a:r>
            <a:r>
              <a:rPr lang="en-US" dirty="0"/>
              <a:t>269.</a:t>
            </a:r>
          </a:p>
        </p:txBody>
      </p:sp>
      <p:sp>
        <p:nvSpPr>
          <p:cNvPr id="5" name="Text Placeholder 4">
            <a:extLst>
              <a:ext uri="{FF2B5EF4-FFF2-40B4-BE49-F238E27FC236}">
                <a16:creationId xmlns:a16="http://schemas.microsoft.com/office/drawing/2014/main" xmlns="" id="{794FFFAE-7758-431A-9059-E28F5637F32A}"/>
              </a:ext>
            </a:extLst>
          </p:cNvPr>
          <p:cNvSpPr>
            <a:spLocks noGrp="1"/>
          </p:cNvSpPr>
          <p:nvPr>
            <p:ph type="body" sz="quarter" idx="3"/>
          </p:nvPr>
        </p:nvSpPr>
        <p:spPr/>
        <p:txBody>
          <a:bodyPr/>
          <a:lstStyle/>
          <a:p>
            <a:r>
              <a:rPr lang="en-US" dirty="0"/>
              <a:t>Egalitarian</a:t>
            </a:r>
          </a:p>
        </p:txBody>
      </p:sp>
      <p:sp>
        <p:nvSpPr>
          <p:cNvPr id="6" name="Content Placeholder 5">
            <a:extLst>
              <a:ext uri="{FF2B5EF4-FFF2-40B4-BE49-F238E27FC236}">
                <a16:creationId xmlns:a16="http://schemas.microsoft.com/office/drawing/2014/main" xmlns="" id="{968A1FF1-219F-40C1-AB83-17F6F13828F5}"/>
              </a:ext>
            </a:extLst>
          </p:cNvPr>
          <p:cNvSpPr>
            <a:spLocks noGrp="1"/>
          </p:cNvSpPr>
          <p:nvPr>
            <p:ph sz="quarter" idx="4"/>
          </p:nvPr>
        </p:nvSpPr>
        <p:spPr/>
        <p:txBody>
          <a:bodyPr/>
          <a:lstStyle/>
          <a:p>
            <a:r>
              <a:rPr lang="en-US" dirty="0"/>
              <a:t>Johnston, “Biblical Authority and Inspiration,” 31.</a:t>
            </a:r>
          </a:p>
          <a:p>
            <a:r>
              <a:rPr lang="en-US" dirty="0" err="1"/>
              <a:t>Groothius</a:t>
            </a:r>
            <a:r>
              <a:rPr lang="en-US" dirty="0"/>
              <a:t>, R., </a:t>
            </a:r>
            <a:r>
              <a:rPr lang="en-US" i="1" dirty="0"/>
              <a:t>Women Caught, </a:t>
            </a:r>
            <a:r>
              <a:rPr lang="en-US" dirty="0"/>
              <a:t>113.</a:t>
            </a:r>
          </a:p>
          <a:p>
            <a:r>
              <a:rPr lang="en-US" dirty="0"/>
              <a:t>Hull, </a:t>
            </a:r>
            <a:r>
              <a:rPr lang="en-US" i="1" dirty="0"/>
              <a:t>Equal to Serve, </a:t>
            </a:r>
            <a:r>
              <a:rPr lang="en-US" dirty="0"/>
              <a:t>188-189. </a:t>
            </a:r>
          </a:p>
          <a:p>
            <a:r>
              <a:rPr lang="en-US" dirty="0"/>
              <a:t>Etc. </a:t>
            </a:r>
          </a:p>
          <a:p>
            <a:endParaRPr lang="en-US" dirty="0"/>
          </a:p>
        </p:txBody>
      </p:sp>
    </p:spTree>
    <p:extLst>
      <p:ext uri="{BB962C8B-B14F-4D97-AF65-F5344CB8AC3E}">
        <p14:creationId xmlns:p14="http://schemas.microsoft.com/office/powerpoint/2010/main" val="93570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FBEA0-3574-4FF4-91D7-DE7A89B471B0}"/>
              </a:ext>
            </a:extLst>
          </p:cNvPr>
          <p:cNvSpPr>
            <a:spLocks noGrp="1"/>
          </p:cNvSpPr>
          <p:nvPr>
            <p:ph type="title"/>
          </p:nvPr>
        </p:nvSpPr>
        <p:spPr/>
        <p:txBody>
          <a:bodyPr/>
          <a:lstStyle/>
          <a:p>
            <a:r>
              <a:rPr lang="en-US" dirty="0"/>
              <a:t>What qualifies as “obscure” or “unclear”?</a:t>
            </a:r>
          </a:p>
        </p:txBody>
      </p:sp>
      <p:sp>
        <p:nvSpPr>
          <p:cNvPr id="3" name="Content Placeholder 2">
            <a:extLst>
              <a:ext uri="{FF2B5EF4-FFF2-40B4-BE49-F238E27FC236}">
                <a16:creationId xmlns:a16="http://schemas.microsoft.com/office/drawing/2014/main" xmlns="" id="{A3C7C0DD-EB60-4196-84F4-9530322E2203}"/>
              </a:ext>
            </a:extLst>
          </p:cNvPr>
          <p:cNvSpPr>
            <a:spLocks noGrp="1"/>
          </p:cNvSpPr>
          <p:nvPr>
            <p:ph idx="1"/>
          </p:nvPr>
        </p:nvSpPr>
        <p:spPr>
          <a:xfrm>
            <a:off x="1295401" y="2556932"/>
            <a:ext cx="9601196" cy="3318936"/>
          </a:xfrm>
        </p:spPr>
        <p:txBody>
          <a:bodyPr>
            <a:normAutofit fontScale="92500" lnSpcReduction="20000"/>
          </a:bodyPr>
          <a:lstStyle/>
          <a:p>
            <a:r>
              <a:rPr lang="en-US" dirty="0"/>
              <a:t>Provisional Criteria:</a:t>
            </a:r>
          </a:p>
          <a:p>
            <a:pPr marL="914400" lvl="1" indent="-457200">
              <a:buFont typeface="+mj-lt"/>
              <a:buAutoNum type="arabicPeriod"/>
            </a:pPr>
            <a:r>
              <a:rPr lang="en-US" dirty="0"/>
              <a:t>The meaning of the text has been (and may still be) highly disputed. </a:t>
            </a:r>
          </a:p>
          <a:p>
            <a:pPr marL="914400" lvl="1" indent="-457200">
              <a:buFont typeface="+mj-lt"/>
              <a:buAutoNum type="arabicPeriod"/>
            </a:pPr>
            <a:r>
              <a:rPr lang="en-US" dirty="0"/>
              <a:t>The text does not make sense according to a literal, “straightforward,” or “face value” reading.</a:t>
            </a:r>
          </a:p>
          <a:p>
            <a:pPr marL="914400" lvl="1" indent="-457200">
              <a:buFont typeface="+mj-lt"/>
              <a:buAutoNum type="arabicPeriod"/>
            </a:pPr>
            <a:r>
              <a:rPr lang="en-US" dirty="0"/>
              <a:t>The text contains an unusual number of obscure terms.</a:t>
            </a:r>
          </a:p>
          <a:p>
            <a:pPr marL="914400" lvl="1" indent="-457200">
              <a:buFont typeface="+mj-lt"/>
              <a:buAutoNum type="arabicPeriod"/>
            </a:pPr>
            <a:r>
              <a:rPr lang="en-US" dirty="0"/>
              <a:t>The text has produced a large number of diverse interpretations. </a:t>
            </a:r>
          </a:p>
          <a:p>
            <a:pPr marL="914400" lvl="1" indent="-457200">
              <a:buFont typeface="+mj-lt"/>
              <a:buAutoNum type="arabicPeriod"/>
            </a:pPr>
            <a:r>
              <a:rPr lang="en-US" dirty="0"/>
              <a:t>The text, if applicable and appropriate, is particularly difficult to apply in concrete, contemporary situations.</a:t>
            </a:r>
          </a:p>
          <a:p>
            <a:pPr marL="914400" lvl="1" indent="-457200">
              <a:buFont typeface="+mj-lt"/>
              <a:buAutoNum type="arabicPeriod"/>
            </a:pPr>
            <a:r>
              <a:rPr lang="en-US" dirty="0"/>
              <a:t>Authorship of the text is disputed. (Not included in my original article, but important).</a:t>
            </a:r>
          </a:p>
          <a:p>
            <a:pPr marL="914400" lvl="1" indent="-457200">
              <a:buFont typeface="+mj-lt"/>
              <a:buAutoNum type="arabicPeriod"/>
            </a:pPr>
            <a:endParaRPr lang="en-US" dirty="0"/>
          </a:p>
        </p:txBody>
      </p:sp>
      <p:pic>
        <p:nvPicPr>
          <p:cNvPr id="2052" name="Picture 4" descr="Image result for question mark icon">
            <a:extLst>
              <a:ext uri="{FF2B5EF4-FFF2-40B4-BE49-F238E27FC236}">
                <a16:creationId xmlns:a16="http://schemas.microsoft.com/office/drawing/2014/main" xmlns="" id="{A2526216-BA5C-47C9-AAB1-38FD1DC9F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507" y="2693376"/>
            <a:ext cx="630848" cy="630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question mark icon">
            <a:extLst>
              <a:ext uri="{FF2B5EF4-FFF2-40B4-BE49-F238E27FC236}">
                <a16:creationId xmlns:a16="http://schemas.microsoft.com/office/drawing/2014/main" xmlns="" id="{7C38930C-2FA2-484A-989F-44DECAFE7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707" y="3115406"/>
            <a:ext cx="630848" cy="630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question mark icon">
            <a:extLst>
              <a:ext uri="{FF2B5EF4-FFF2-40B4-BE49-F238E27FC236}">
                <a16:creationId xmlns:a16="http://schemas.microsoft.com/office/drawing/2014/main" xmlns="" id="{3ECDFFD6-B3A3-4A30-85CC-14688A9A9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176" y="3619336"/>
            <a:ext cx="630848" cy="6308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question mark icon">
            <a:extLst>
              <a:ext uri="{FF2B5EF4-FFF2-40B4-BE49-F238E27FC236}">
                <a16:creationId xmlns:a16="http://schemas.microsoft.com/office/drawing/2014/main" xmlns="" id="{B2B0582B-E16C-46A8-B51F-CBF86E409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931" y="4050159"/>
            <a:ext cx="630848" cy="630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question mark icon">
            <a:extLst>
              <a:ext uri="{FF2B5EF4-FFF2-40B4-BE49-F238E27FC236}">
                <a16:creationId xmlns:a16="http://schemas.microsoft.com/office/drawing/2014/main" xmlns="" id="{70B3DD63-3BFB-4E79-8DAB-B0847A9EB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70" y="5126485"/>
            <a:ext cx="630848" cy="6308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question mark icon">
            <a:extLst>
              <a:ext uri="{FF2B5EF4-FFF2-40B4-BE49-F238E27FC236}">
                <a16:creationId xmlns:a16="http://schemas.microsoft.com/office/drawing/2014/main" xmlns="" id="{8EA6CD4B-F67A-473D-9203-55F899FCD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636" y="4495637"/>
            <a:ext cx="630848" cy="63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3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778BE77-6D33-4732-93F4-2952341BD9C5}"/>
              </a:ext>
            </a:extLst>
          </p:cNvPr>
          <p:cNvSpPr>
            <a:spLocks noGrp="1"/>
          </p:cNvSpPr>
          <p:nvPr>
            <p:ph type="title"/>
          </p:nvPr>
        </p:nvSpPr>
        <p:spPr/>
        <p:txBody>
          <a:bodyPr/>
          <a:lstStyle/>
          <a:p>
            <a:r>
              <a:rPr lang="en-US" dirty="0"/>
              <a:t>B. 1 Timothy 2:9-15 as a Test Case</a:t>
            </a:r>
          </a:p>
        </p:txBody>
      </p:sp>
      <p:sp>
        <p:nvSpPr>
          <p:cNvPr id="5" name="Text Placeholder 4">
            <a:extLst>
              <a:ext uri="{FF2B5EF4-FFF2-40B4-BE49-F238E27FC236}">
                <a16:creationId xmlns:a16="http://schemas.microsoft.com/office/drawing/2014/main" xmlns="" id="{D967F47F-45D9-4B56-BBD1-5E9418F0766F}"/>
              </a:ext>
            </a:extLst>
          </p:cNvPr>
          <p:cNvSpPr>
            <a:spLocks noGrp="1"/>
          </p:cNvSpPr>
          <p:nvPr>
            <p:ph type="body" idx="1"/>
          </p:nvPr>
        </p:nvSpPr>
        <p:spPr/>
        <p:txBody>
          <a:bodyPr>
            <a:normAutofit/>
          </a:bodyPr>
          <a:lstStyle/>
          <a:p>
            <a:r>
              <a:rPr lang="en-US" sz="3600" dirty="0"/>
              <a:t>Is</a:t>
            </a:r>
            <a:r>
              <a:rPr lang="en-US" sz="3200" dirty="0"/>
              <a:t> this text “obscure” and “unclear”? </a:t>
            </a:r>
          </a:p>
        </p:txBody>
      </p:sp>
    </p:spTree>
    <p:extLst>
      <p:ext uri="{BB962C8B-B14F-4D97-AF65-F5344CB8AC3E}">
        <p14:creationId xmlns:p14="http://schemas.microsoft.com/office/powerpoint/2010/main" val="348910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1473</TotalTime>
  <Words>1948</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Corbel</vt:lpstr>
      <vt:lpstr>Garamond</vt:lpstr>
      <vt:lpstr>Wingdings</vt:lpstr>
      <vt:lpstr>Organic</vt:lpstr>
      <vt:lpstr>Adventures in Sexist Hermeneutics</vt:lpstr>
      <vt:lpstr>Why is this gender subject important?</vt:lpstr>
      <vt:lpstr>How do these tragedies happen?</vt:lpstr>
      <vt:lpstr>Brief Word about Some Words</vt:lpstr>
      <vt:lpstr>A. The Clarity Rule</vt:lpstr>
      <vt:lpstr>Westminster/London Baptist Confession</vt:lpstr>
      <vt:lpstr>Explicitly affirmed by both sides of debate</vt:lpstr>
      <vt:lpstr>What qualifies as “obscure” or “unclear”?</vt:lpstr>
      <vt:lpstr>B. 1 Timothy 2:9-15 as a Test Case</vt:lpstr>
      <vt:lpstr>As it turns out, 1 Timothy 2:9-15 qualifies. </vt:lpstr>
      <vt:lpstr>Fourth Criteria</vt:lpstr>
      <vt:lpstr>Fifth Criteria</vt:lpstr>
      <vt:lpstr>Sixth Criteria</vt:lpstr>
      <vt:lpstr>In Sum Then…</vt:lpstr>
      <vt:lpstr>C. The Inconsistent Hermeneutic</vt:lpstr>
      <vt:lpstr>You would expect…</vt:lpstr>
      <vt:lpstr>…the clear teaching of Paul [which]…must be the guide for understanding the role of women… The main point…of the texts that limit the role of women is clear.  </vt:lpstr>
      <vt:lpstr>…a relatively clear command.</vt:lpstr>
      <vt:lpstr>…the clearest [apostolic teaching that]…insists on men being the primary leaders in the church (just as in marriage)…</vt:lpstr>
      <vt:lpstr>First Timothy 2:11-14 should alone settle the question of women elders.</vt:lpstr>
      <vt:lpstr>The text, then seems to be quite clear in its meaning. In the context of handling the sacred truths within the teaching ministry of the church, Paul’s apostolic practice was not to allow women to enter that role.</vt:lpstr>
      <vt:lpstr>In summary: complementarians agree on the clarity of principle… except when it comes to 1 Timothy 2:11-12.</vt:lpstr>
      <vt:lpstr>Scholars Not Determined on Forbidding Women in Ministry Aren’t Caught in this Horrendous Inconsistency</vt:lpstr>
      <vt:lpstr>“Revisiting the Clarity of 1 Tim 2:12,” JETS 59:1 (2016)</vt:lpstr>
      <vt:lpstr>More Double Standards of Hermeneutics</vt:lpstr>
      <vt:lpstr>How Does This Happen?</vt:lpstr>
      <vt:lpstr>Things We Didn’t Address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Adventures in Sexist Hermeneutics</dc:title>
  <dc:creator>Jamin Hubner</dc:creator>
  <cp:lastModifiedBy>Laura Hunt</cp:lastModifiedBy>
  <cp:revision>3</cp:revision>
  <cp:lastPrinted>2019-02-06T20:03:12Z</cp:lastPrinted>
  <dcterms:created xsi:type="dcterms:W3CDTF">2017-06-28T03:11:29Z</dcterms:created>
  <dcterms:modified xsi:type="dcterms:W3CDTF">2019-02-06T20:14:52Z</dcterms:modified>
</cp:coreProperties>
</file>